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7" r:id="rId2"/>
    <p:sldId id="431" r:id="rId3"/>
    <p:sldId id="407" r:id="rId4"/>
    <p:sldId id="408" r:id="rId5"/>
    <p:sldId id="409" r:id="rId6"/>
    <p:sldId id="410" r:id="rId7"/>
    <p:sldId id="411" r:id="rId8"/>
    <p:sldId id="412" r:id="rId9"/>
    <p:sldId id="413" r:id="rId10"/>
    <p:sldId id="474" r:id="rId11"/>
    <p:sldId id="473" r:id="rId12"/>
    <p:sldId id="418" r:id="rId13"/>
    <p:sldId id="420" r:id="rId14"/>
    <p:sldId id="419" r:id="rId15"/>
    <p:sldId id="415" r:id="rId16"/>
    <p:sldId id="414" r:id="rId17"/>
    <p:sldId id="416" r:id="rId18"/>
    <p:sldId id="422" r:id="rId19"/>
    <p:sldId id="426" r:id="rId20"/>
    <p:sldId id="427" r:id="rId21"/>
    <p:sldId id="428" r:id="rId22"/>
    <p:sldId id="425" r:id="rId23"/>
    <p:sldId id="476" r:id="rId24"/>
    <p:sldId id="429" r:id="rId25"/>
    <p:sldId id="477" r:id="rId26"/>
    <p:sldId id="435" r:id="rId27"/>
    <p:sldId id="43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1"/>
    <p:restoredTop sz="96654"/>
  </p:normalViewPr>
  <p:slideViewPr>
    <p:cSldViewPr snapToGrid="0" snapToObjects="1">
      <p:cViewPr varScale="1">
        <p:scale>
          <a:sx n="120" d="100"/>
          <a:sy n="120" d="100"/>
        </p:scale>
        <p:origin x="19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CAEED-5450-EE4D-B412-7C72FD553928}" type="datetimeFigureOut">
              <a:rPr lang="en-US" smtClean="0"/>
              <a:t>10/17/23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D4152-B4F7-6E48-87AE-D080B5F5F819}" type="slidenum">
              <a:rPr lang="en-US" smtClean="0"/>
              <a:t>‹#›</a:t>
            </a:fld>
            <a:endParaRPr lang="en-US"/>
          </a:p>
        </p:txBody>
      </p:sp>
    </p:spTree>
    <p:extLst>
      <p:ext uri="{BB962C8B-B14F-4D97-AF65-F5344CB8AC3E}">
        <p14:creationId xmlns:p14="http://schemas.microsoft.com/office/powerpoint/2010/main" val="735721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01F4AFA-AA78-8247-997C-7B9561F110ED}" type="datetime1">
              <a:rPr lang="en-US" smtClean="0"/>
              <a:t>10/17/23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111DAC8-18C0-9B45-986A-2669BA20399F}" type="datetime1">
              <a:rPr lang="en-US" smtClean="0"/>
              <a:t>10/17/23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A52D4D2-8D81-BF4B-AF4C-E705A1FB5E46}" type="datetime1">
              <a:rPr lang="en-US" smtClean="0"/>
              <a:t>10/17/23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9FF71-E25E-694F-A5A7-3C771CA42C19}" type="datetime1">
              <a:rPr lang="en-US" smtClean="0"/>
              <a:t>10/17/23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7BFAD6E-02AD-1244-AE59-E0A1B32B98B5}" type="datetime1">
              <a:rPr lang="en-US" smtClean="0"/>
              <a:t>10/17/23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576AB2AC-9E4E-864F-8F7A-49E837ADFBED}" type="datetime1">
              <a:rPr lang="en-US" smtClean="0"/>
              <a:t>10/17/23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2C8D95E-0433-3E41-A2B7-DA6DB5BC1DF2}" type="datetime1">
              <a:rPr lang="en-US" smtClean="0"/>
              <a:t>10/17/23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F400BA3-C81E-754A-8425-9E9DF935F632}" type="datetime1">
              <a:rPr lang="en-US" smtClean="0"/>
              <a:t>10/17/23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E74E7ED-7451-E547-A1B2-E59F9C64C739}" type="datetime1">
              <a:rPr lang="en-US" smtClean="0"/>
              <a:t>10/17/23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FB884CE-1E4B-6341-A1C4-15650419E6FA}" type="datetime1">
              <a:rPr lang="en-US" smtClean="0"/>
              <a:t>10/17/23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82E4D19D-ABEE-2F4A-B456-14682B8CC07C}" type="datetime1">
              <a:rPr lang="en-US" smtClean="0"/>
              <a:t>10/17/23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D3C5CF7C-57F2-214E-8B3D-31D516F00CF1}" type="datetime1">
              <a:rPr lang="en-US" smtClean="0"/>
              <a:t>10/17/23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D3A59C09-7130-3E40-BE71-8FD8881EF0C1}"/>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5704-BA08-874E-B583-4A36194720BE}"/>
              </a:ext>
            </a:extLst>
          </p:cNvPr>
          <p:cNvSpPr>
            <a:spLocks noGrp="1"/>
          </p:cNvSpPr>
          <p:nvPr>
            <p:ph type="title"/>
          </p:nvPr>
        </p:nvSpPr>
        <p:spPr/>
        <p:txBody>
          <a:bodyPr/>
          <a:lstStyle/>
          <a:p>
            <a:r>
              <a:rPr lang="en-US" dirty="0"/>
              <a:t>Carbide Fuel Details</a:t>
            </a:r>
          </a:p>
        </p:txBody>
      </p:sp>
      <p:sp>
        <p:nvSpPr>
          <p:cNvPr id="3" name="Content Placeholder 2">
            <a:extLst>
              <a:ext uri="{FF2B5EF4-FFF2-40B4-BE49-F238E27FC236}">
                <a16:creationId xmlns:a16="http://schemas.microsoft.com/office/drawing/2014/main" id="{B93E3DD4-CA29-8E93-8A98-181D904F2F0B}"/>
              </a:ext>
            </a:extLst>
          </p:cNvPr>
          <p:cNvSpPr>
            <a:spLocks noGrp="1"/>
          </p:cNvSpPr>
          <p:nvPr>
            <p:ph sz="half" idx="1"/>
          </p:nvPr>
        </p:nvSpPr>
        <p:spPr/>
        <p:txBody>
          <a:bodyPr/>
          <a:lstStyle/>
          <a:p>
            <a:r>
              <a:rPr lang="en-US" sz="2400" dirty="0"/>
              <a:t>Carbide fuels have higher swelling and lower fission gas release than oxide fuels</a:t>
            </a:r>
          </a:p>
          <a:p>
            <a:r>
              <a:rPr lang="en-US" sz="2400" dirty="0"/>
              <a:t>This is due to the lower fuel temperatures (higher thermal conductivity), and the microstructural evolution of fission gases</a:t>
            </a:r>
          </a:p>
          <a:p>
            <a:endParaRPr lang="en-US" sz="2400" dirty="0"/>
          </a:p>
        </p:txBody>
      </p:sp>
      <p:sp>
        <p:nvSpPr>
          <p:cNvPr id="4" name="Content Placeholder 3">
            <a:extLst>
              <a:ext uri="{FF2B5EF4-FFF2-40B4-BE49-F238E27FC236}">
                <a16:creationId xmlns:a16="http://schemas.microsoft.com/office/drawing/2014/main" id="{A394C6AC-9A8B-9F28-67D4-2EC5E7CA6CE8}"/>
              </a:ext>
            </a:extLst>
          </p:cNvPr>
          <p:cNvSpPr>
            <a:spLocks noGrp="1"/>
          </p:cNvSpPr>
          <p:nvPr>
            <p:ph sz="half" idx="2"/>
          </p:nvPr>
        </p:nvSpPr>
        <p:spPr/>
        <p:txBody>
          <a:bodyPr/>
          <a:lstStyle/>
          <a:p>
            <a:r>
              <a:rPr lang="en-US" sz="2400" dirty="0"/>
              <a:t>However, carbide fuels go to significantly higher burnups, leading to larger fission product inventories</a:t>
            </a:r>
          </a:p>
          <a:p>
            <a:r>
              <a:rPr lang="en-US" sz="2400" dirty="0"/>
              <a:t>Burnup limits are imposed by cladding stresses/damage due to fission gas pressure and FCMI</a:t>
            </a:r>
          </a:p>
        </p:txBody>
      </p:sp>
      <p:sp>
        <p:nvSpPr>
          <p:cNvPr id="5" name="Slide Number Placeholder 4">
            <a:extLst>
              <a:ext uri="{FF2B5EF4-FFF2-40B4-BE49-F238E27FC236}">
                <a16:creationId xmlns:a16="http://schemas.microsoft.com/office/drawing/2014/main" id="{49DA1353-6BB8-89B5-1DA7-D0D2D47321D1}"/>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3660271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C2A0-F305-5736-FE6A-329FC9215562}"/>
              </a:ext>
            </a:extLst>
          </p:cNvPr>
          <p:cNvSpPr>
            <a:spLocks noGrp="1"/>
          </p:cNvSpPr>
          <p:nvPr>
            <p:ph type="title"/>
          </p:nvPr>
        </p:nvSpPr>
        <p:spPr/>
        <p:txBody>
          <a:bodyPr/>
          <a:lstStyle/>
          <a:p>
            <a:r>
              <a:rPr lang="en-US" dirty="0"/>
              <a:t>U(Pu)-C Phases</a:t>
            </a:r>
          </a:p>
        </p:txBody>
      </p:sp>
      <p:sp>
        <p:nvSpPr>
          <p:cNvPr id="3" name="Content Placeholder 2">
            <a:extLst>
              <a:ext uri="{FF2B5EF4-FFF2-40B4-BE49-F238E27FC236}">
                <a16:creationId xmlns:a16="http://schemas.microsoft.com/office/drawing/2014/main" id="{B7B55A35-429C-84EF-0E5E-DFCA47999421}"/>
              </a:ext>
            </a:extLst>
          </p:cNvPr>
          <p:cNvSpPr>
            <a:spLocks noGrp="1"/>
          </p:cNvSpPr>
          <p:nvPr>
            <p:ph sz="half" idx="1"/>
          </p:nvPr>
        </p:nvSpPr>
        <p:spPr/>
        <p:txBody>
          <a:bodyPr/>
          <a:lstStyle/>
          <a:p>
            <a:r>
              <a:rPr lang="en-US" sz="2000" dirty="0"/>
              <a:t>Uranium forms three compounds with carbon: UC, U2C3, and UC2, with only U2C3 being stoichiometric</a:t>
            </a:r>
          </a:p>
          <a:p>
            <a:r>
              <a:rPr lang="en-US" sz="2000" dirty="0"/>
              <a:t>UC is stable over a wide temperature and composition range</a:t>
            </a:r>
          </a:p>
          <a:p>
            <a:r>
              <a:rPr lang="en-US" sz="2000" dirty="0"/>
              <a:t>UC2 is stable in two high temperature phases</a:t>
            </a:r>
          </a:p>
          <a:p>
            <a:r>
              <a:rPr lang="en-US" sz="2000" dirty="0"/>
              <a:t>The Pu–C system has four compounds: Pu3C2, PuC1–x, Pu2C3, and PuC2</a:t>
            </a:r>
          </a:p>
          <a:p>
            <a:r>
              <a:rPr lang="en-US" sz="2000" dirty="0"/>
              <a:t>UC and </a:t>
            </a:r>
            <a:r>
              <a:rPr lang="en-US" sz="2000" dirty="0" err="1"/>
              <a:t>PuC</a:t>
            </a:r>
            <a:r>
              <a:rPr lang="en-US" sz="2000" dirty="0"/>
              <a:t> are face-centered cubic structures (NaCl-type)</a:t>
            </a:r>
          </a:p>
        </p:txBody>
      </p:sp>
      <p:sp>
        <p:nvSpPr>
          <p:cNvPr id="5" name="Slide Number Placeholder 4">
            <a:extLst>
              <a:ext uri="{FF2B5EF4-FFF2-40B4-BE49-F238E27FC236}">
                <a16:creationId xmlns:a16="http://schemas.microsoft.com/office/drawing/2014/main" id="{190EEB34-26B2-8EB2-1D1B-40AF71482A0C}"/>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6" name="Content Placeholder 4">
            <a:extLst>
              <a:ext uri="{FF2B5EF4-FFF2-40B4-BE49-F238E27FC236}">
                <a16:creationId xmlns:a16="http://schemas.microsoft.com/office/drawing/2014/main" id="{AD9AFA01-D07D-4E58-FF82-16667B39EA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501950" y="2038423"/>
            <a:ext cx="5168153" cy="4017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991043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1C8F-E88B-7742-AEB2-46AFA5B6409A}"/>
              </a:ext>
            </a:extLst>
          </p:cNvPr>
          <p:cNvSpPr>
            <a:spLocks noGrp="1"/>
          </p:cNvSpPr>
          <p:nvPr>
            <p:ph type="title"/>
          </p:nvPr>
        </p:nvSpPr>
        <p:spPr/>
        <p:txBody>
          <a:bodyPr/>
          <a:lstStyle/>
          <a:p>
            <a:r>
              <a:rPr lang="en-US" dirty="0"/>
              <a:t>U/Pu-C Phase</a:t>
            </a:r>
          </a:p>
        </p:txBody>
      </p:sp>
      <p:pic>
        <p:nvPicPr>
          <p:cNvPr id="6" name="Content Placeholder 5">
            <a:extLst>
              <a:ext uri="{FF2B5EF4-FFF2-40B4-BE49-F238E27FC236}">
                <a16:creationId xmlns:a16="http://schemas.microsoft.com/office/drawing/2014/main" id="{B3D5C563-6A58-B040-B702-2BAB72907BE3}"/>
              </a:ext>
            </a:extLst>
          </p:cNvPr>
          <p:cNvPicPr>
            <a:picLocks noGrp="1" noChangeAspect="1"/>
          </p:cNvPicPr>
          <p:nvPr>
            <p:ph sz="half" idx="2"/>
          </p:nvPr>
        </p:nvPicPr>
        <p:blipFill>
          <a:blip r:embed="rId2"/>
          <a:stretch>
            <a:fillRect/>
          </a:stretch>
        </p:blipFill>
        <p:spPr>
          <a:xfrm>
            <a:off x="1863850" y="1975151"/>
            <a:ext cx="8464299" cy="3863889"/>
          </a:xfrm>
          <a:prstGeom prst="rect">
            <a:avLst/>
          </a:prstGeom>
        </p:spPr>
      </p:pic>
      <p:sp>
        <p:nvSpPr>
          <p:cNvPr id="5" name="Slide Number Placeholder 4">
            <a:extLst>
              <a:ext uri="{FF2B5EF4-FFF2-40B4-BE49-F238E27FC236}">
                <a16:creationId xmlns:a16="http://schemas.microsoft.com/office/drawing/2014/main" id="{7403A8A2-EBA6-8949-81B8-AC8A99940712}"/>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1759899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E25F-60CE-CE4A-B120-09555536AC60}"/>
              </a:ext>
            </a:extLst>
          </p:cNvPr>
          <p:cNvSpPr>
            <a:spLocks noGrp="1"/>
          </p:cNvSpPr>
          <p:nvPr>
            <p:ph type="title"/>
          </p:nvPr>
        </p:nvSpPr>
        <p:spPr/>
        <p:txBody>
          <a:bodyPr/>
          <a:lstStyle/>
          <a:p>
            <a:r>
              <a:rPr lang="en-US" dirty="0"/>
              <a:t>Phase Properties</a:t>
            </a:r>
          </a:p>
        </p:txBody>
      </p:sp>
      <p:sp>
        <p:nvSpPr>
          <p:cNvPr id="3" name="Content Placeholder 2">
            <a:extLst>
              <a:ext uri="{FF2B5EF4-FFF2-40B4-BE49-F238E27FC236}">
                <a16:creationId xmlns:a16="http://schemas.microsoft.com/office/drawing/2014/main" id="{2A379551-B673-8D42-AB4A-B1CDA688DC56}"/>
              </a:ext>
            </a:extLst>
          </p:cNvPr>
          <p:cNvSpPr>
            <a:spLocks noGrp="1"/>
          </p:cNvSpPr>
          <p:nvPr>
            <p:ph sz="half" idx="1"/>
          </p:nvPr>
        </p:nvSpPr>
        <p:spPr/>
        <p:txBody>
          <a:bodyPr/>
          <a:lstStyle/>
          <a:p>
            <a:r>
              <a:rPr lang="en-US" sz="2200" dirty="0"/>
              <a:t>The brittleness of the monocarbides is due to alternate close-packed planes of metal and nonmetal atoms, restricting the slip and thereby hardening the crystal</a:t>
            </a:r>
          </a:p>
          <a:p>
            <a:r>
              <a:rPr lang="en-US" sz="2200" dirty="0"/>
              <a:t>Many fission products are not soluble in the monocarbide lattice due to the nature of the carbon bonding</a:t>
            </a:r>
          </a:p>
          <a:p>
            <a:r>
              <a:rPr lang="en-US" sz="2200" dirty="0"/>
              <a:t>The high density and low FP solubility of UC leads to higher swelling than UO2</a:t>
            </a:r>
          </a:p>
          <a:p>
            <a:endParaRPr lang="en-US" sz="2200" dirty="0"/>
          </a:p>
          <a:p>
            <a:endParaRPr lang="en-US" sz="2200" dirty="0"/>
          </a:p>
        </p:txBody>
      </p:sp>
      <p:sp>
        <p:nvSpPr>
          <p:cNvPr id="4" name="Content Placeholder 3">
            <a:extLst>
              <a:ext uri="{FF2B5EF4-FFF2-40B4-BE49-F238E27FC236}">
                <a16:creationId xmlns:a16="http://schemas.microsoft.com/office/drawing/2014/main" id="{7FE29DDC-36AD-F648-93C2-A2D2456A4805}"/>
              </a:ext>
            </a:extLst>
          </p:cNvPr>
          <p:cNvSpPr>
            <a:spLocks noGrp="1"/>
          </p:cNvSpPr>
          <p:nvPr>
            <p:ph sz="half" idx="2"/>
          </p:nvPr>
        </p:nvSpPr>
        <p:spPr/>
        <p:txBody>
          <a:bodyPr/>
          <a:lstStyle/>
          <a:p>
            <a:r>
              <a:rPr lang="en-US" sz="2200" dirty="0"/>
              <a:t>The U2C3 phase has more open space in the structure, and generally has less swelling than UC</a:t>
            </a:r>
          </a:p>
          <a:p>
            <a:r>
              <a:rPr lang="en-US" sz="2200" dirty="0"/>
              <a:t>An increase in O and N impurities results in an increase of carbon activity and CO pressure of the fuel</a:t>
            </a:r>
          </a:p>
          <a:p>
            <a:r>
              <a:rPr lang="en-US" sz="2200" dirty="0"/>
              <a:t>O impurities are also known to contribute to the actinide redistribution in carbide fuels and fuel restructuring during burnup</a:t>
            </a:r>
          </a:p>
          <a:p>
            <a:endParaRPr lang="en-US" sz="2200" dirty="0"/>
          </a:p>
        </p:txBody>
      </p:sp>
      <p:sp>
        <p:nvSpPr>
          <p:cNvPr id="5" name="Slide Number Placeholder 4">
            <a:extLst>
              <a:ext uri="{FF2B5EF4-FFF2-40B4-BE49-F238E27FC236}">
                <a16:creationId xmlns:a16="http://schemas.microsoft.com/office/drawing/2014/main" id="{642009A3-D16C-3D4E-81D1-A135A90A048A}"/>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382548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2E71-2EFC-3144-A39F-0D931DCCD7F4}"/>
              </a:ext>
            </a:extLst>
          </p:cNvPr>
          <p:cNvSpPr>
            <a:spLocks noGrp="1"/>
          </p:cNvSpPr>
          <p:nvPr>
            <p:ph type="title"/>
          </p:nvPr>
        </p:nvSpPr>
        <p:spPr/>
        <p:txBody>
          <a:bodyPr/>
          <a:lstStyle/>
          <a:p>
            <a:r>
              <a:rPr lang="en-US" dirty="0"/>
              <a:t>U/Pu2-C3</a:t>
            </a:r>
          </a:p>
        </p:txBody>
      </p:sp>
      <p:sp>
        <p:nvSpPr>
          <p:cNvPr id="3" name="Content Placeholder 2">
            <a:extLst>
              <a:ext uri="{FF2B5EF4-FFF2-40B4-BE49-F238E27FC236}">
                <a16:creationId xmlns:a16="http://schemas.microsoft.com/office/drawing/2014/main" id="{4CA2C577-5DF8-8042-AB8A-ADF405838207}"/>
              </a:ext>
            </a:extLst>
          </p:cNvPr>
          <p:cNvSpPr>
            <a:spLocks noGrp="1"/>
          </p:cNvSpPr>
          <p:nvPr>
            <p:ph sz="half" idx="1"/>
          </p:nvPr>
        </p:nvSpPr>
        <p:spPr>
          <a:xfrm>
            <a:off x="609600" y="1968503"/>
            <a:ext cx="10972800" cy="1170113"/>
          </a:xfrm>
        </p:spPr>
        <p:txBody>
          <a:bodyPr/>
          <a:lstStyle/>
          <a:p>
            <a:r>
              <a:rPr lang="en-US" sz="2200" dirty="0"/>
              <a:t>This structure is more complex than that of the mono- and dicarbides, and is often difficult to form</a:t>
            </a:r>
          </a:p>
          <a:p>
            <a:r>
              <a:rPr lang="en-US" sz="2200" dirty="0"/>
              <a:t>U2C3 is produced by a complex preparation procedure and decomposes into a mixture of mono- and dicarbides at high temperatures</a:t>
            </a:r>
          </a:p>
          <a:p>
            <a:endParaRPr lang="en-US" sz="2200" dirty="0"/>
          </a:p>
          <a:p>
            <a:endParaRPr lang="en-US" sz="2200" dirty="0"/>
          </a:p>
        </p:txBody>
      </p:sp>
      <p:pic>
        <p:nvPicPr>
          <p:cNvPr id="6" name="Content Placeholder 5">
            <a:extLst>
              <a:ext uri="{FF2B5EF4-FFF2-40B4-BE49-F238E27FC236}">
                <a16:creationId xmlns:a16="http://schemas.microsoft.com/office/drawing/2014/main" id="{2DD6098A-3E88-3940-ACE8-13DAAEE0E111}"/>
              </a:ext>
            </a:extLst>
          </p:cNvPr>
          <p:cNvPicPr>
            <a:picLocks noGrp="1" noChangeAspect="1"/>
          </p:cNvPicPr>
          <p:nvPr>
            <p:ph sz="half" idx="2"/>
          </p:nvPr>
        </p:nvPicPr>
        <p:blipFill>
          <a:blip r:embed="rId2"/>
          <a:stretch>
            <a:fillRect/>
          </a:stretch>
        </p:blipFill>
        <p:spPr>
          <a:xfrm>
            <a:off x="2190680" y="3694008"/>
            <a:ext cx="8221947" cy="2662344"/>
          </a:xfrm>
          <a:prstGeom prst="rect">
            <a:avLst/>
          </a:prstGeom>
        </p:spPr>
      </p:pic>
      <p:sp>
        <p:nvSpPr>
          <p:cNvPr id="5" name="Slide Number Placeholder 4">
            <a:extLst>
              <a:ext uri="{FF2B5EF4-FFF2-40B4-BE49-F238E27FC236}">
                <a16:creationId xmlns:a16="http://schemas.microsoft.com/office/drawing/2014/main" id="{060802DF-F464-C147-89B9-3A4CF96508F2}"/>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852010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0BB2-F999-A149-87DE-31AF525C3360}"/>
              </a:ext>
            </a:extLst>
          </p:cNvPr>
          <p:cNvSpPr>
            <a:spLocks noGrp="1"/>
          </p:cNvSpPr>
          <p:nvPr>
            <p:ph type="title"/>
          </p:nvPr>
        </p:nvSpPr>
        <p:spPr/>
        <p:txBody>
          <a:bodyPr/>
          <a:lstStyle/>
          <a:p>
            <a:r>
              <a:rPr lang="en-US" dirty="0"/>
              <a:t>Phase Diagrams of Carbides</a:t>
            </a:r>
          </a:p>
        </p:txBody>
      </p:sp>
      <p:pic>
        <p:nvPicPr>
          <p:cNvPr id="6" name="Content Placeholder 5">
            <a:extLst>
              <a:ext uri="{FF2B5EF4-FFF2-40B4-BE49-F238E27FC236}">
                <a16:creationId xmlns:a16="http://schemas.microsoft.com/office/drawing/2014/main" id="{165A8731-948F-0340-96A1-1D477E926424}"/>
              </a:ext>
            </a:extLst>
          </p:cNvPr>
          <p:cNvPicPr>
            <a:picLocks noGrp="1" noChangeAspect="1"/>
          </p:cNvPicPr>
          <p:nvPr>
            <p:ph sz="half" idx="1"/>
          </p:nvPr>
        </p:nvPicPr>
        <p:blipFill>
          <a:blip r:embed="rId2"/>
          <a:stretch>
            <a:fillRect/>
          </a:stretch>
        </p:blipFill>
        <p:spPr>
          <a:xfrm>
            <a:off x="609600" y="2392194"/>
            <a:ext cx="5384800" cy="4146720"/>
          </a:xfrm>
          <a:prstGeom prst="rect">
            <a:avLst/>
          </a:prstGeom>
        </p:spPr>
      </p:pic>
      <p:pic>
        <p:nvPicPr>
          <p:cNvPr id="7" name="Content Placeholder 6">
            <a:extLst>
              <a:ext uri="{FF2B5EF4-FFF2-40B4-BE49-F238E27FC236}">
                <a16:creationId xmlns:a16="http://schemas.microsoft.com/office/drawing/2014/main" id="{2F07296D-3AF3-0741-B841-0AA9B7F84D5F}"/>
              </a:ext>
            </a:extLst>
          </p:cNvPr>
          <p:cNvPicPr>
            <a:picLocks noGrp="1" noChangeAspect="1"/>
          </p:cNvPicPr>
          <p:nvPr>
            <p:ph sz="half" idx="2"/>
          </p:nvPr>
        </p:nvPicPr>
        <p:blipFill>
          <a:blip r:embed="rId3"/>
          <a:stretch>
            <a:fillRect/>
          </a:stretch>
        </p:blipFill>
        <p:spPr>
          <a:xfrm>
            <a:off x="6324273" y="2392194"/>
            <a:ext cx="5131453" cy="4157663"/>
          </a:xfrm>
          <a:prstGeom prst="rect">
            <a:avLst/>
          </a:prstGeom>
        </p:spPr>
      </p:pic>
      <p:sp>
        <p:nvSpPr>
          <p:cNvPr id="5" name="Slide Number Placeholder 4">
            <a:extLst>
              <a:ext uri="{FF2B5EF4-FFF2-40B4-BE49-F238E27FC236}">
                <a16:creationId xmlns:a16="http://schemas.microsoft.com/office/drawing/2014/main" id="{4EE83E78-012B-1E47-B16F-E9D3BA390399}"/>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
        <p:nvSpPr>
          <p:cNvPr id="4" name="TextBox 3">
            <a:extLst>
              <a:ext uri="{FF2B5EF4-FFF2-40B4-BE49-F238E27FC236}">
                <a16:creationId xmlns:a16="http://schemas.microsoft.com/office/drawing/2014/main" id="{5127E9E9-CFC5-751F-89C5-D6278ACC6B3B}"/>
              </a:ext>
            </a:extLst>
          </p:cNvPr>
          <p:cNvSpPr txBox="1"/>
          <p:nvPr/>
        </p:nvSpPr>
        <p:spPr>
          <a:xfrm>
            <a:off x="609600" y="1792029"/>
            <a:ext cx="10972800" cy="646331"/>
          </a:xfrm>
          <a:prstGeom prst="rect">
            <a:avLst/>
          </a:prstGeom>
          <a:noFill/>
        </p:spPr>
        <p:txBody>
          <a:bodyPr wrap="square">
            <a:spAutoFit/>
          </a:bodyPr>
          <a:lstStyle/>
          <a:p>
            <a:pPr marL="285750" indent="-285750">
              <a:buFont typeface="Arial" panose="020B0604020202020204" pitchFamily="34" charset="0"/>
              <a:buChar char="•"/>
            </a:pPr>
            <a:r>
              <a:rPr lang="en-US" sz="1800" dirty="0"/>
              <a:t>The differences in the UC/</a:t>
            </a:r>
            <a:r>
              <a:rPr lang="en-US" sz="1800" dirty="0" err="1"/>
              <a:t>PuC</a:t>
            </a:r>
            <a:r>
              <a:rPr lang="en-US" sz="1800" dirty="0"/>
              <a:t> diagrams are mainly due to (i) the presence of Pu3C2 compound, (ii) the low stability of </a:t>
            </a:r>
            <a:r>
              <a:rPr lang="en-US" sz="1800" dirty="0" err="1"/>
              <a:t>PuC</a:t>
            </a:r>
            <a:r>
              <a:rPr lang="en-US" sz="1800" dirty="0"/>
              <a:t> compared to UC, and (iii) the high stability of Pu2C3 compared to U2C3</a:t>
            </a:r>
          </a:p>
        </p:txBody>
      </p:sp>
    </p:spTree>
    <p:extLst>
      <p:ext uri="{BB962C8B-B14F-4D97-AF65-F5344CB8AC3E}">
        <p14:creationId xmlns:p14="http://schemas.microsoft.com/office/powerpoint/2010/main" val="3561921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88CC-1BB6-514C-AC44-52BB40C50D42}"/>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9B16093F-79D4-BF49-AF82-65E548519481}"/>
              </a:ext>
            </a:extLst>
          </p:cNvPr>
          <p:cNvSpPr>
            <a:spLocks noGrp="1"/>
          </p:cNvSpPr>
          <p:nvPr>
            <p:ph sz="half" idx="1"/>
          </p:nvPr>
        </p:nvSpPr>
        <p:spPr/>
        <p:txBody>
          <a:bodyPr/>
          <a:lstStyle/>
          <a:p>
            <a:r>
              <a:rPr lang="en-US" sz="2200" dirty="0"/>
              <a:t>The thermophysical properties that are of importance and affect the fuel performance are solidus/liquidus temperature, thermal conductivity, coefficient of thermal expansion, elastic/fracture properties, creep, and hardness at ambient and at high temperatures</a:t>
            </a:r>
          </a:p>
          <a:p>
            <a:r>
              <a:rPr lang="en-US" sz="2200" dirty="0"/>
              <a:t>The solidus/liquidus temperatures along with thermal conductivity limit the fuel operating temperature in terms of linear heating rate</a:t>
            </a:r>
          </a:p>
          <a:p>
            <a:endParaRPr lang="en-US" sz="2200" dirty="0"/>
          </a:p>
          <a:p>
            <a:endParaRPr lang="en-US" sz="2200" dirty="0"/>
          </a:p>
        </p:txBody>
      </p:sp>
      <p:sp>
        <p:nvSpPr>
          <p:cNvPr id="4" name="Content Placeholder 3">
            <a:extLst>
              <a:ext uri="{FF2B5EF4-FFF2-40B4-BE49-F238E27FC236}">
                <a16:creationId xmlns:a16="http://schemas.microsoft.com/office/drawing/2014/main" id="{5D1C976F-524A-4B44-90F3-0C48AEE31CA5}"/>
              </a:ext>
            </a:extLst>
          </p:cNvPr>
          <p:cNvSpPr>
            <a:spLocks noGrp="1"/>
          </p:cNvSpPr>
          <p:nvPr>
            <p:ph sz="half" idx="2"/>
          </p:nvPr>
        </p:nvSpPr>
        <p:spPr>
          <a:xfrm>
            <a:off x="6197600" y="1968503"/>
            <a:ext cx="5700110" cy="4157663"/>
          </a:xfrm>
        </p:spPr>
        <p:txBody>
          <a:bodyPr/>
          <a:lstStyle/>
          <a:p>
            <a:r>
              <a:rPr lang="en-US" sz="2200" dirty="0"/>
              <a:t>Thermal conductivity varies as a function of density, porosity (shape, size, and distribution), composition, presence of a second phase, grain size, etc.</a:t>
            </a:r>
          </a:p>
          <a:p>
            <a:r>
              <a:rPr lang="en-US" sz="2200" dirty="0"/>
              <a:t>Coefficient of thermal expansion is an important design parameter, the stresses generated in the fuel and by the fuel in the cladding are partly due to the difference in the CTE between the fuel and the cladding</a:t>
            </a:r>
          </a:p>
          <a:p>
            <a:endParaRPr lang="en-US" sz="2200" dirty="0"/>
          </a:p>
          <a:p>
            <a:endParaRPr lang="en-US" sz="2200" dirty="0"/>
          </a:p>
        </p:txBody>
      </p:sp>
      <p:sp>
        <p:nvSpPr>
          <p:cNvPr id="5" name="Slide Number Placeholder 4">
            <a:extLst>
              <a:ext uri="{FF2B5EF4-FFF2-40B4-BE49-F238E27FC236}">
                <a16:creationId xmlns:a16="http://schemas.microsoft.com/office/drawing/2014/main" id="{C2264A02-2A42-0C4B-8A4E-291E1FA62EB8}"/>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96533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7BD0-C1CB-C349-A457-2C88A6EF970E}"/>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E9F86B96-B1AD-624F-8D43-C46F28840DB8}"/>
              </a:ext>
            </a:extLst>
          </p:cNvPr>
          <p:cNvSpPr>
            <a:spLocks noGrp="1"/>
          </p:cNvSpPr>
          <p:nvPr>
            <p:ph sz="half" idx="1"/>
          </p:nvPr>
        </p:nvSpPr>
        <p:spPr/>
        <p:txBody>
          <a:bodyPr/>
          <a:lstStyle/>
          <a:p>
            <a:r>
              <a:rPr lang="en-US" sz="2200" dirty="0"/>
              <a:t>The elastic and fracture properties of the fuel are primarily responsible for the extent and severity of FCMI</a:t>
            </a:r>
          </a:p>
          <a:p>
            <a:r>
              <a:rPr lang="en-US" sz="2200" dirty="0"/>
              <a:t>Both thermal-induced and irradiation- induced creep of the fuel also determine the extent of FCMI</a:t>
            </a:r>
          </a:p>
          <a:p>
            <a:r>
              <a:rPr lang="en-US" sz="2200" dirty="0"/>
              <a:t>Mechanical and creep properties depend on composition, second phases, grain size, etc.</a:t>
            </a:r>
          </a:p>
          <a:p>
            <a:r>
              <a:rPr lang="en-US" sz="2200" dirty="0"/>
              <a:t>Pu lowers melting point, decreases thermal conductivity, increases expansion, and softens the fuel</a:t>
            </a:r>
          </a:p>
          <a:p>
            <a:endParaRPr lang="en-US" sz="2200" dirty="0"/>
          </a:p>
          <a:p>
            <a:endParaRPr lang="en-US" sz="2200" dirty="0"/>
          </a:p>
        </p:txBody>
      </p:sp>
      <p:pic>
        <p:nvPicPr>
          <p:cNvPr id="6" name="Content Placeholder 5">
            <a:extLst>
              <a:ext uri="{FF2B5EF4-FFF2-40B4-BE49-F238E27FC236}">
                <a16:creationId xmlns:a16="http://schemas.microsoft.com/office/drawing/2014/main" id="{31A647DE-3829-494D-9F53-7F4BB235E734}"/>
              </a:ext>
            </a:extLst>
          </p:cNvPr>
          <p:cNvPicPr>
            <a:picLocks noGrp="1" noChangeAspect="1"/>
          </p:cNvPicPr>
          <p:nvPr>
            <p:ph sz="half" idx="2"/>
          </p:nvPr>
        </p:nvPicPr>
        <p:blipFill>
          <a:blip r:embed="rId2"/>
          <a:stretch>
            <a:fillRect/>
          </a:stretch>
        </p:blipFill>
        <p:spPr>
          <a:xfrm>
            <a:off x="6197600" y="2895151"/>
            <a:ext cx="5384800" cy="2304360"/>
          </a:xfrm>
          <a:prstGeom prst="rect">
            <a:avLst/>
          </a:prstGeom>
        </p:spPr>
      </p:pic>
      <p:sp>
        <p:nvSpPr>
          <p:cNvPr id="5" name="Slide Number Placeholder 4">
            <a:extLst>
              <a:ext uri="{FF2B5EF4-FFF2-40B4-BE49-F238E27FC236}">
                <a16:creationId xmlns:a16="http://schemas.microsoft.com/office/drawing/2014/main" id="{B4C3B9DF-A6BF-AF4B-9DEE-02BA4A2DDB5C}"/>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4175726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D744-E000-D044-9BFC-6EE1C9CED3EF}"/>
              </a:ext>
            </a:extLst>
          </p:cNvPr>
          <p:cNvSpPr>
            <a:spLocks noGrp="1"/>
          </p:cNvSpPr>
          <p:nvPr>
            <p:ph type="title"/>
          </p:nvPr>
        </p:nvSpPr>
        <p:spPr/>
        <p:txBody>
          <a:bodyPr/>
          <a:lstStyle/>
          <a:p>
            <a:r>
              <a:rPr lang="en-US" dirty="0"/>
              <a:t>In-pile behavior</a:t>
            </a:r>
          </a:p>
        </p:txBody>
      </p:sp>
      <p:sp>
        <p:nvSpPr>
          <p:cNvPr id="3" name="Content Placeholder 2">
            <a:extLst>
              <a:ext uri="{FF2B5EF4-FFF2-40B4-BE49-F238E27FC236}">
                <a16:creationId xmlns:a16="http://schemas.microsoft.com/office/drawing/2014/main" id="{1DCFBD09-66E9-F641-BD46-4D986467D8B8}"/>
              </a:ext>
            </a:extLst>
          </p:cNvPr>
          <p:cNvSpPr>
            <a:spLocks noGrp="1"/>
          </p:cNvSpPr>
          <p:nvPr>
            <p:ph sz="half" idx="1"/>
          </p:nvPr>
        </p:nvSpPr>
        <p:spPr>
          <a:xfrm>
            <a:off x="609599" y="1968503"/>
            <a:ext cx="10972799" cy="4157663"/>
          </a:xfrm>
        </p:spPr>
        <p:txBody>
          <a:bodyPr/>
          <a:lstStyle/>
          <a:p>
            <a:r>
              <a:rPr lang="en-US" sz="2100" dirty="0"/>
              <a:t>The in-pile fuel behavior depends to a large extent on the fuel operating temperature, which in turn depends on the type of pin or bond concept, namely, He-bonded fuel or Na-bonded fuel</a:t>
            </a:r>
          </a:p>
          <a:p>
            <a:r>
              <a:rPr lang="en-US" sz="2100" dirty="0"/>
              <a:t>A large number of mixed carbide fuels have been irradiated in the US, Europe, Russia, India, and Japan</a:t>
            </a:r>
          </a:p>
          <a:p>
            <a:r>
              <a:rPr lang="en-US" sz="2100" dirty="0"/>
              <a:t>The performance analysis of the mixed carbide fuel can be best understood based on their burnup period, the structural changes occurring during the burnup, and subsequently the swelling of the pin</a:t>
            </a:r>
          </a:p>
          <a:p>
            <a:endParaRPr lang="en-US" sz="2100" dirty="0"/>
          </a:p>
          <a:p>
            <a:endParaRPr lang="en-US" sz="2100" dirty="0"/>
          </a:p>
          <a:p>
            <a:endParaRPr lang="en-US" sz="2100" dirty="0"/>
          </a:p>
          <a:p>
            <a:endParaRPr lang="en-US" sz="2100" dirty="0"/>
          </a:p>
        </p:txBody>
      </p:sp>
      <p:sp>
        <p:nvSpPr>
          <p:cNvPr id="5" name="Slide Number Placeholder 4">
            <a:extLst>
              <a:ext uri="{FF2B5EF4-FFF2-40B4-BE49-F238E27FC236}">
                <a16:creationId xmlns:a16="http://schemas.microsoft.com/office/drawing/2014/main" id="{331414E0-D9C5-CD48-876D-85B98E715584}"/>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1754100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141D-3C90-5041-9E09-F750A9C6B969}"/>
              </a:ext>
            </a:extLst>
          </p:cNvPr>
          <p:cNvSpPr>
            <a:spLocks noGrp="1"/>
          </p:cNvSpPr>
          <p:nvPr>
            <p:ph type="title"/>
          </p:nvPr>
        </p:nvSpPr>
        <p:spPr/>
        <p:txBody>
          <a:bodyPr/>
          <a:lstStyle/>
          <a:p>
            <a:r>
              <a:rPr lang="en-US" dirty="0"/>
              <a:t>Burnup Stages</a:t>
            </a:r>
          </a:p>
        </p:txBody>
      </p:sp>
      <p:sp>
        <p:nvSpPr>
          <p:cNvPr id="3" name="Content Placeholder 2">
            <a:extLst>
              <a:ext uri="{FF2B5EF4-FFF2-40B4-BE49-F238E27FC236}">
                <a16:creationId xmlns:a16="http://schemas.microsoft.com/office/drawing/2014/main" id="{5D452DFC-4943-064B-902E-2AF9A1B3FDF7}"/>
              </a:ext>
            </a:extLst>
          </p:cNvPr>
          <p:cNvSpPr>
            <a:spLocks noGrp="1"/>
          </p:cNvSpPr>
          <p:nvPr>
            <p:ph sz="half" idx="1"/>
          </p:nvPr>
        </p:nvSpPr>
        <p:spPr/>
        <p:txBody>
          <a:bodyPr/>
          <a:lstStyle/>
          <a:p>
            <a:r>
              <a:rPr lang="en-US" sz="2200" dirty="0"/>
              <a:t>Stage A: At the BOL, the fuel undergoes cracking, which results in the movement of the fragmented fuel toward the cladding surface</a:t>
            </a:r>
          </a:p>
          <a:p>
            <a:r>
              <a:rPr lang="en-US" sz="2200" dirty="0"/>
              <a:t>The fuel–clad gap partly reduces but does not close</a:t>
            </a:r>
          </a:p>
          <a:p>
            <a:r>
              <a:rPr lang="en-US" sz="2200" dirty="0"/>
              <a:t>Fuel sees a dramatic increase in temperature due to cracking</a:t>
            </a:r>
          </a:p>
          <a:p>
            <a:r>
              <a:rPr lang="en-US" sz="2200" dirty="0"/>
              <a:t>Stage A lasts for a few days</a:t>
            </a:r>
          </a:p>
          <a:p>
            <a:endParaRPr lang="en-US" sz="2200" dirty="0"/>
          </a:p>
          <a:p>
            <a:endParaRPr lang="en-US" sz="2200" dirty="0"/>
          </a:p>
        </p:txBody>
      </p:sp>
      <p:sp>
        <p:nvSpPr>
          <p:cNvPr id="5" name="Slide Number Placeholder 4">
            <a:extLst>
              <a:ext uri="{FF2B5EF4-FFF2-40B4-BE49-F238E27FC236}">
                <a16:creationId xmlns:a16="http://schemas.microsoft.com/office/drawing/2014/main" id="{811183AE-E984-6142-A43B-2C01C9421B30}"/>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6" name="Content Placeholder 5">
            <a:extLst>
              <a:ext uri="{FF2B5EF4-FFF2-40B4-BE49-F238E27FC236}">
                <a16:creationId xmlns:a16="http://schemas.microsoft.com/office/drawing/2014/main" id="{FD8D3293-6A26-6DA2-2193-C80B0A1FC7FF}"/>
              </a:ext>
            </a:extLst>
          </p:cNvPr>
          <p:cNvPicPr>
            <a:picLocks noChangeAspect="1"/>
          </p:cNvPicPr>
          <p:nvPr/>
        </p:nvPicPr>
        <p:blipFill>
          <a:blip r:embed="rId2"/>
          <a:stretch>
            <a:fillRect/>
          </a:stretch>
        </p:blipFill>
        <p:spPr bwMode="auto">
          <a:xfrm>
            <a:off x="6375779" y="1968500"/>
            <a:ext cx="5028441"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17928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98CF-D290-5B48-A527-C9D88D378394}"/>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B59AFB9E-7F06-1E43-AD25-87B4B04B8914}"/>
              </a:ext>
            </a:extLst>
          </p:cNvPr>
          <p:cNvSpPr>
            <a:spLocks noGrp="1"/>
          </p:cNvSpPr>
          <p:nvPr>
            <p:ph idx="1"/>
          </p:nvPr>
        </p:nvSpPr>
        <p:spPr>
          <a:xfrm>
            <a:off x="609600" y="2112469"/>
            <a:ext cx="10972800" cy="3845418"/>
          </a:xfrm>
        </p:spPr>
        <p:txBody>
          <a:bodyPr/>
          <a:lstStyle/>
          <a:p>
            <a:r>
              <a:rPr lang="en-US" sz="2200" dirty="0"/>
              <a:t>Excess fluorine generated due to fission, yielding oxidizing conditions</a:t>
            </a:r>
          </a:p>
          <a:p>
            <a:r>
              <a:rPr lang="en-US" sz="2200" dirty="0"/>
              <a:t>Fission products take different forms (gaseous, precipitates, soluble salts)</a:t>
            </a:r>
          </a:p>
          <a:p>
            <a:r>
              <a:rPr lang="en-US" sz="2200" dirty="0"/>
              <a:t>Cover gas helps to remove fission products and control redox potential</a:t>
            </a:r>
          </a:p>
          <a:p>
            <a:r>
              <a:rPr lang="en-US" sz="2200" dirty="0"/>
              <a:t>UF4/UF3 ratio is an indicator of redox potential</a:t>
            </a:r>
          </a:p>
          <a:p>
            <a:r>
              <a:rPr lang="en-US" sz="2200" dirty="0"/>
              <a:t>Three principal corrosion processes: Reactions due to oxides on the metal; Reactions with dissolved impurities; Reactions with necessary constituents of the melt</a:t>
            </a:r>
          </a:p>
          <a:p>
            <a:r>
              <a:rPr lang="en-US" sz="2200" dirty="0"/>
              <a:t>Rapid initial corrosion from impurities on surface or in salt; followed by Cr-diffusion-controlled corrosion</a:t>
            </a:r>
          </a:p>
          <a:p>
            <a:r>
              <a:rPr lang="en-US" sz="2200" dirty="0"/>
              <a:t>Different materials required for different systems, depending upon irradiation, temperature, salt exposure, etc. </a:t>
            </a:r>
          </a:p>
          <a:p>
            <a:endParaRPr lang="en-US" sz="2200" dirty="0"/>
          </a:p>
          <a:p>
            <a:endParaRPr lang="en-US" sz="2200" dirty="0"/>
          </a:p>
        </p:txBody>
      </p:sp>
      <p:sp>
        <p:nvSpPr>
          <p:cNvPr id="4" name="Slide Number Placeholder 3">
            <a:extLst>
              <a:ext uri="{FF2B5EF4-FFF2-40B4-BE49-F238E27FC236}">
                <a16:creationId xmlns:a16="http://schemas.microsoft.com/office/drawing/2014/main" id="{4A8E7BC0-4DA6-2E40-A3B2-211A244F7957}"/>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81888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BBE5-8976-7040-8E91-D762B0789F59}"/>
              </a:ext>
            </a:extLst>
          </p:cNvPr>
          <p:cNvSpPr>
            <a:spLocks noGrp="1"/>
          </p:cNvSpPr>
          <p:nvPr>
            <p:ph type="title"/>
          </p:nvPr>
        </p:nvSpPr>
        <p:spPr/>
        <p:txBody>
          <a:bodyPr/>
          <a:lstStyle/>
          <a:p>
            <a:pPr algn="l"/>
            <a:r>
              <a:rPr lang="en-US" dirty="0"/>
              <a:t>Burnup Stages</a:t>
            </a:r>
          </a:p>
        </p:txBody>
      </p:sp>
      <p:sp>
        <p:nvSpPr>
          <p:cNvPr id="3" name="Content Placeholder 2">
            <a:extLst>
              <a:ext uri="{FF2B5EF4-FFF2-40B4-BE49-F238E27FC236}">
                <a16:creationId xmlns:a16="http://schemas.microsoft.com/office/drawing/2014/main" id="{ACD8FF96-A4A4-B04C-8E63-7F9402037E0E}"/>
              </a:ext>
            </a:extLst>
          </p:cNvPr>
          <p:cNvSpPr>
            <a:spLocks noGrp="1"/>
          </p:cNvSpPr>
          <p:nvPr>
            <p:ph sz="half" idx="1"/>
          </p:nvPr>
        </p:nvSpPr>
        <p:spPr>
          <a:xfrm>
            <a:off x="609600" y="1968503"/>
            <a:ext cx="5593492" cy="4157663"/>
          </a:xfrm>
        </p:spPr>
        <p:txBody>
          <a:bodyPr/>
          <a:lstStyle/>
          <a:p>
            <a:r>
              <a:rPr lang="en-US" sz="2000" dirty="0"/>
              <a:t>Stage B: Fuel undergoes unrestrained free swelling, crack healing, or </a:t>
            </a:r>
            <a:r>
              <a:rPr lang="en-US" sz="2000" dirty="0" err="1"/>
              <a:t>resintering</a:t>
            </a:r>
            <a:endParaRPr lang="en-US" sz="2000" dirty="0"/>
          </a:p>
          <a:p>
            <a:r>
              <a:rPr lang="en-US" sz="2000" dirty="0" err="1"/>
              <a:t>Resintering</a:t>
            </a:r>
            <a:r>
              <a:rPr lang="en-US" sz="2000" dirty="0"/>
              <a:t>/densification occurs for thermally unstable or low density fuels, which causes an initial increase in gap size resulting in the rise in the fuel surface temperature</a:t>
            </a:r>
          </a:p>
          <a:p>
            <a:r>
              <a:rPr lang="en-US" sz="2000" dirty="0"/>
              <a:t>In stage B, free swelling occurs and crack healing starts, which results in the relocation of fuel fragments further from the center of the fuel to the periphery</a:t>
            </a:r>
          </a:p>
          <a:p>
            <a:r>
              <a:rPr lang="en-US" sz="2000" dirty="0">
                <a:latin typeface="Arial" panose="020B0604020202020204" pitchFamily="34" charset="0"/>
                <a:cs typeface="Arial" panose="020B0604020202020204" pitchFamily="34" charset="0"/>
              </a:rPr>
              <a:t>Swelling causes fuel–clad gap closure, increase in heat transfer coefficient, and decrease in fuel surface temperature</a:t>
            </a:r>
            <a:endParaRPr lang="en-US" sz="2000" dirty="0"/>
          </a:p>
          <a:p>
            <a:endParaRPr lang="en-US" sz="2000" dirty="0"/>
          </a:p>
        </p:txBody>
      </p:sp>
      <p:sp>
        <p:nvSpPr>
          <p:cNvPr id="5" name="Slide Number Placeholder 4">
            <a:extLst>
              <a:ext uri="{FF2B5EF4-FFF2-40B4-BE49-F238E27FC236}">
                <a16:creationId xmlns:a16="http://schemas.microsoft.com/office/drawing/2014/main" id="{EDEDD36B-4554-C54E-AFEC-4EBDDA51961E}"/>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6" name="Content Placeholder 5">
            <a:extLst>
              <a:ext uri="{FF2B5EF4-FFF2-40B4-BE49-F238E27FC236}">
                <a16:creationId xmlns:a16="http://schemas.microsoft.com/office/drawing/2014/main" id="{DFEF2B59-A0E5-C747-A7B4-2E0A6FAA672D}"/>
              </a:ext>
            </a:extLst>
          </p:cNvPr>
          <p:cNvPicPr>
            <a:picLocks noGrp="1" noChangeAspect="1"/>
          </p:cNvPicPr>
          <p:nvPr>
            <p:ph sz="half" idx="2"/>
          </p:nvPr>
        </p:nvPicPr>
        <p:blipFill>
          <a:blip r:embed="rId2"/>
          <a:stretch>
            <a:fillRect/>
          </a:stretch>
        </p:blipFill>
        <p:spPr>
          <a:xfrm>
            <a:off x="6816537" y="724144"/>
            <a:ext cx="4292187" cy="3548907"/>
          </a:xfrm>
          <a:prstGeom prst="rect">
            <a:avLst/>
          </a:prstGeom>
        </p:spPr>
      </p:pic>
      <p:sp>
        <p:nvSpPr>
          <p:cNvPr id="7" name="TextBox 6">
            <a:extLst>
              <a:ext uri="{FF2B5EF4-FFF2-40B4-BE49-F238E27FC236}">
                <a16:creationId xmlns:a16="http://schemas.microsoft.com/office/drawing/2014/main" id="{97E2CC9F-1EC5-FF6B-3BD7-545B8186DD70}"/>
              </a:ext>
            </a:extLst>
          </p:cNvPr>
          <p:cNvSpPr txBox="1"/>
          <p:nvPr/>
        </p:nvSpPr>
        <p:spPr>
          <a:xfrm>
            <a:off x="6300575" y="4427830"/>
            <a:ext cx="5281825" cy="1938992"/>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Surface roughness of fuel and cladding limits complete gap closure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FCMI begins due to the swelling of the fuel</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Stage B ends after a burnup of approximately 3 at.%</a:t>
            </a:r>
          </a:p>
        </p:txBody>
      </p:sp>
    </p:spTree>
    <p:extLst>
      <p:ext uri="{BB962C8B-B14F-4D97-AF65-F5344CB8AC3E}">
        <p14:creationId xmlns:p14="http://schemas.microsoft.com/office/powerpoint/2010/main" val="2840788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BBE5-8976-7040-8E91-D762B0789F59}"/>
              </a:ext>
            </a:extLst>
          </p:cNvPr>
          <p:cNvSpPr>
            <a:spLocks noGrp="1"/>
          </p:cNvSpPr>
          <p:nvPr>
            <p:ph type="title"/>
          </p:nvPr>
        </p:nvSpPr>
        <p:spPr/>
        <p:txBody>
          <a:bodyPr/>
          <a:lstStyle/>
          <a:p>
            <a:r>
              <a:rPr lang="en-US" dirty="0"/>
              <a:t>Burnup Stages</a:t>
            </a:r>
          </a:p>
        </p:txBody>
      </p:sp>
      <p:sp>
        <p:nvSpPr>
          <p:cNvPr id="3" name="Content Placeholder 2">
            <a:extLst>
              <a:ext uri="{FF2B5EF4-FFF2-40B4-BE49-F238E27FC236}">
                <a16:creationId xmlns:a16="http://schemas.microsoft.com/office/drawing/2014/main" id="{ACD8FF96-A4A4-B04C-8E63-7F9402037E0E}"/>
              </a:ext>
            </a:extLst>
          </p:cNvPr>
          <p:cNvSpPr>
            <a:spLocks noGrp="1"/>
          </p:cNvSpPr>
          <p:nvPr>
            <p:ph sz="half" idx="1"/>
          </p:nvPr>
        </p:nvSpPr>
        <p:spPr/>
        <p:txBody>
          <a:bodyPr/>
          <a:lstStyle/>
          <a:p>
            <a:r>
              <a:rPr lang="en-US" sz="2200" dirty="0"/>
              <a:t>Stage C</a:t>
            </a:r>
          </a:p>
          <a:p>
            <a:r>
              <a:rPr lang="en-US" sz="2200" dirty="0"/>
              <a:t>This stage starts after fuel–clad gap closure when a steady minimum surface temperature is reached, and it continues until the end of fuel life</a:t>
            </a:r>
          </a:p>
          <a:p>
            <a:r>
              <a:rPr lang="en-US" sz="2200" dirty="0"/>
              <a:t>For carbide fuel, this could be up to 15 at.%</a:t>
            </a:r>
          </a:p>
          <a:p>
            <a:r>
              <a:rPr lang="en-US" sz="2200" dirty="0"/>
              <a:t>At this stage, more homogeneous fuel–clad interaction starts</a:t>
            </a:r>
          </a:p>
          <a:p>
            <a:endParaRPr lang="en-US" sz="2200" dirty="0"/>
          </a:p>
        </p:txBody>
      </p:sp>
      <p:sp>
        <p:nvSpPr>
          <p:cNvPr id="5" name="Slide Number Placeholder 4">
            <a:extLst>
              <a:ext uri="{FF2B5EF4-FFF2-40B4-BE49-F238E27FC236}">
                <a16:creationId xmlns:a16="http://schemas.microsoft.com/office/drawing/2014/main" id="{EDEDD36B-4554-C54E-AFEC-4EBDDA51961E}"/>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6" name="Content Placeholder 5">
            <a:extLst>
              <a:ext uri="{FF2B5EF4-FFF2-40B4-BE49-F238E27FC236}">
                <a16:creationId xmlns:a16="http://schemas.microsoft.com/office/drawing/2014/main" id="{DFEF2B59-A0E5-C747-A7B4-2E0A6FAA672D}"/>
              </a:ext>
            </a:extLst>
          </p:cNvPr>
          <p:cNvPicPr>
            <a:picLocks noGrp="1" noChangeAspect="1"/>
          </p:cNvPicPr>
          <p:nvPr>
            <p:ph sz="half" idx="2"/>
          </p:nvPr>
        </p:nvPicPr>
        <p:blipFill>
          <a:blip r:embed="rId2"/>
          <a:stretch>
            <a:fillRect/>
          </a:stretch>
        </p:blipFill>
        <p:spPr>
          <a:xfrm>
            <a:off x="6375779" y="1968500"/>
            <a:ext cx="5028441" cy="4157663"/>
          </a:xfrm>
          <a:prstGeom prst="rect">
            <a:avLst/>
          </a:prstGeom>
        </p:spPr>
      </p:pic>
    </p:spTree>
    <p:extLst>
      <p:ext uri="{BB962C8B-B14F-4D97-AF65-F5344CB8AC3E}">
        <p14:creationId xmlns:p14="http://schemas.microsoft.com/office/powerpoint/2010/main" val="1977332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4640-DF1D-FB49-94B5-5506D71652F4}"/>
              </a:ext>
            </a:extLst>
          </p:cNvPr>
          <p:cNvSpPr>
            <a:spLocks noGrp="1"/>
          </p:cNvSpPr>
          <p:nvPr>
            <p:ph type="title"/>
          </p:nvPr>
        </p:nvSpPr>
        <p:spPr/>
        <p:txBody>
          <a:bodyPr/>
          <a:lstStyle/>
          <a:p>
            <a:r>
              <a:rPr lang="en-US" dirty="0"/>
              <a:t>Evolution with Burnup</a:t>
            </a:r>
          </a:p>
        </p:txBody>
      </p:sp>
      <p:sp>
        <p:nvSpPr>
          <p:cNvPr id="3" name="Content Placeholder 2">
            <a:extLst>
              <a:ext uri="{FF2B5EF4-FFF2-40B4-BE49-F238E27FC236}">
                <a16:creationId xmlns:a16="http://schemas.microsoft.com/office/drawing/2014/main" id="{B3A7F127-3731-D349-B319-1C8E850C9FAC}"/>
              </a:ext>
            </a:extLst>
          </p:cNvPr>
          <p:cNvSpPr>
            <a:spLocks noGrp="1"/>
          </p:cNvSpPr>
          <p:nvPr>
            <p:ph sz="half" idx="1"/>
          </p:nvPr>
        </p:nvSpPr>
        <p:spPr/>
        <p:txBody>
          <a:bodyPr/>
          <a:lstStyle/>
          <a:p>
            <a:r>
              <a:rPr lang="en-US" sz="2200" dirty="0"/>
              <a:t>Carbide fuel containing 70% and 55% </a:t>
            </a:r>
            <a:r>
              <a:rPr lang="en-US" sz="2200" dirty="0" err="1"/>
              <a:t>PuC</a:t>
            </a:r>
            <a:r>
              <a:rPr lang="en-US" sz="2200" dirty="0"/>
              <a:t> was used as the driver fuel for FBTR</a:t>
            </a:r>
          </a:p>
          <a:p>
            <a:r>
              <a:rPr lang="en-US" sz="2200" dirty="0"/>
              <a:t>PIE at burnups of 2.5, 5, 10, and 15.5 at.% shows the evolution of the pin</a:t>
            </a:r>
          </a:p>
          <a:p>
            <a:r>
              <a:rPr lang="en-US" sz="2200" dirty="0"/>
              <a:t>After 10 at.% burnup, the gaps had closed at the center of the fuel column</a:t>
            </a:r>
          </a:p>
          <a:p>
            <a:r>
              <a:rPr lang="en-US" sz="2200" dirty="0"/>
              <a:t>Circumferential cracks due to thermal stresses formed, and a discrete zone free from any porosity is observed near the outer region</a:t>
            </a:r>
          </a:p>
          <a:p>
            <a:endParaRPr lang="en-US" sz="2200" dirty="0"/>
          </a:p>
        </p:txBody>
      </p:sp>
      <p:pic>
        <p:nvPicPr>
          <p:cNvPr id="6" name="Content Placeholder 5">
            <a:extLst>
              <a:ext uri="{FF2B5EF4-FFF2-40B4-BE49-F238E27FC236}">
                <a16:creationId xmlns:a16="http://schemas.microsoft.com/office/drawing/2014/main" id="{E83B4E8B-2878-B645-8E1F-D820120AB115}"/>
              </a:ext>
            </a:extLst>
          </p:cNvPr>
          <p:cNvPicPr>
            <a:picLocks noGrp="1" noChangeAspect="1"/>
          </p:cNvPicPr>
          <p:nvPr>
            <p:ph sz="half" idx="2"/>
          </p:nvPr>
        </p:nvPicPr>
        <p:blipFill>
          <a:blip r:embed="rId2"/>
          <a:stretch>
            <a:fillRect/>
          </a:stretch>
        </p:blipFill>
        <p:spPr>
          <a:xfrm>
            <a:off x="6786361" y="1968500"/>
            <a:ext cx="4207277" cy="4157663"/>
          </a:xfrm>
          <a:prstGeom prst="rect">
            <a:avLst/>
          </a:prstGeom>
        </p:spPr>
      </p:pic>
      <p:sp>
        <p:nvSpPr>
          <p:cNvPr id="5" name="Slide Number Placeholder 4">
            <a:extLst>
              <a:ext uri="{FF2B5EF4-FFF2-40B4-BE49-F238E27FC236}">
                <a16:creationId xmlns:a16="http://schemas.microsoft.com/office/drawing/2014/main" id="{9AFA862D-D2D6-A443-8EDC-0AE07D98744F}"/>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2568546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3D49A-EA4A-B8B4-960A-D400C39F2137}"/>
              </a:ext>
            </a:extLst>
          </p:cNvPr>
          <p:cNvSpPr>
            <a:spLocks noGrp="1"/>
          </p:cNvSpPr>
          <p:nvPr>
            <p:ph type="title"/>
          </p:nvPr>
        </p:nvSpPr>
        <p:spPr/>
        <p:txBody>
          <a:bodyPr/>
          <a:lstStyle/>
          <a:p>
            <a:r>
              <a:rPr lang="en-US" dirty="0"/>
              <a:t>Fission Gas Release</a:t>
            </a:r>
          </a:p>
        </p:txBody>
      </p:sp>
      <p:sp>
        <p:nvSpPr>
          <p:cNvPr id="3" name="Content Placeholder 2">
            <a:extLst>
              <a:ext uri="{FF2B5EF4-FFF2-40B4-BE49-F238E27FC236}">
                <a16:creationId xmlns:a16="http://schemas.microsoft.com/office/drawing/2014/main" id="{A999E45D-1DE4-B3B8-5C02-014A87490EAD}"/>
              </a:ext>
            </a:extLst>
          </p:cNvPr>
          <p:cNvSpPr>
            <a:spLocks noGrp="1"/>
          </p:cNvSpPr>
          <p:nvPr>
            <p:ph sz="half" idx="1"/>
          </p:nvPr>
        </p:nvSpPr>
        <p:spPr/>
        <p:txBody>
          <a:bodyPr/>
          <a:lstStyle/>
          <a:p>
            <a:r>
              <a:rPr lang="en-US" sz="2100" dirty="0"/>
              <a:t>FGR in carbide fuel pins is lower than oxide fuel pins, mainly due to lower temperatures</a:t>
            </a:r>
          </a:p>
          <a:p>
            <a:r>
              <a:rPr lang="en-US" sz="2100" dirty="0"/>
              <a:t>Release rates from carbide are &lt;1% at temperatures below 900 C but rise to about 5%–10% with temperature rising to 1200 C</a:t>
            </a:r>
          </a:p>
          <a:p>
            <a:r>
              <a:rPr lang="en-US" sz="2100" dirty="0"/>
              <a:t>Above 1200 C, gas release is associated with bubble growth and interlinkage at grain boundaries, as in oxide fuels</a:t>
            </a:r>
          </a:p>
          <a:p>
            <a:r>
              <a:rPr lang="en-US" sz="2100" dirty="0"/>
              <a:t>Low density fuel releases more FG than high density, due to additional porosity</a:t>
            </a:r>
          </a:p>
        </p:txBody>
      </p:sp>
      <p:sp>
        <p:nvSpPr>
          <p:cNvPr id="5" name="Slide Number Placeholder 4">
            <a:extLst>
              <a:ext uri="{FF2B5EF4-FFF2-40B4-BE49-F238E27FC236}">
                <a16:creationId xmlns:a16="http://schemas.microsoft.com/office/drawing/2014/main" id="{31DC8237-7948-7FD4-ACB4-C545CA30FD6C}"/>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pic>
        <p:nvPicPr>
          <p:cNvPr id="6" name="Picture 5">
            <a:extLst>
              <a:ext uri="{FF2B5EF4-FFF2-40B4-BE49-F238E27FC236}">
                <a16:creationId xmlns:a16="http://schemas.microsoft.com/office/drawing/2014/main" id="{32A9F9DB-F796-E962-8F37-A80971375A73}"/>
              </a:ext>
            </a:extLst>
          </p:cNvPr>
          <p:cNvPicPr>
            <a:picLocks noChangeAspect="1"/>
          </p:cNvPicPr>
          <p:nvPr/>
        </p:nvPicPr>
        <p:blipFill>
          <a:blip r:embed="rId2"/>
          <a:stretch>
            <a:fillRect/>
          </a:stretch>
        </p:blipFill>
        <p:spPr>
          <a:xfrm>
            <a:off x="6616361" y="3036890"/>
            <a:ext cx="4641839" cy="3442262"/>
          </a:xfrm>
          <a:prstGeom prst="rect">
            <a:avLst/>
          </a:prstGeom>
        </p:spPr>
      </p:pic>
      <p:sp>
        <p:nvSpPr>
          <p:cNvPr id="7" name="Content Placeholder 2">
            <a:extLst>
              <a:ext uri="{FF2B5EF4-FFF2-40B4-BE49-F238E27FC236}">
                <a16:creationId xmlns:a16="http://schemas.microsoft.com/office/drawing/2014/main" id="{448F6FB8-4D17-8EFF-3914-094323A3E41A}"/>
              </a:ext>
            </a:extLst>
          </p:cNvPr>
          <p:cNvSpPr txBox="1">
            <a:spLocks/>
          </p:cNvSpPr>
          <p:nvPr/>
        </p:nvSpPr>
        <p:spPr bwMode="auto">
          <a:xfrm>
            <a:off x="6244881" y="1968503"/>
            <a:ext cx="5384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100" dirty="0"/>
              <a:t>Off-stoichiometry also promotes porosity, and thus increases FGR</a:t>
            </a:r>
          </a:p>
        </p:txBody>
      </p:sp>
    </p:spTree>
    <p:extLst>
      <p:ext uri="{BB962C8B-B14F-4D97-AF65-F5344CB8AC3E}">
        <p14:creationId xmlns:p14="http://schemas.microsoft.com/office/powerpoint/2010/main" val="1614688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B3D9-356C-5149-B5F4-11759BA64F33}"/>
              </a:ext>
            </a:extLst>
          </p:cNvPr>
          <p:cNvSpPr>
            <a:spLocks noGrp="1"/>
          </p:cNvSpPr>
          <p:nvPr>
            <p:ph type="title"/>
          </p:nvPr>
        </p:nvSpPr>
        <p:spPr/>
        <p:txBody>
          <a:bodyPr/>
          <a:lstStyle/>
          <a:p>
            <a:pPr algn="l"/>
            <a:r>
              <a:rPr lang="en-US" dirty="0"/>
              <a:t>Fuel Restructuring</a:t>
            </a:r>
          </a:p>
        </p:txBody>
      </p:sp>
      <p:sp>
        <p:nvSpPr>
          <p:cNvPr id="3" name="Content Placeholder 2">
            <a:extLst>
              <a:ext uri="{FF2B5EF4-FFF2-40B4-BE49-F238E27FC236}">
                <a16:creationId xmlns:a16="http://schemas.microsoft.com/office/drawing/2014/main" id="{80CBEEA6-7587-E34D-8183-6BA915E867B7}"/>
              </a:ext>
            </a:extLst>
          </p:cNvPr>
          <p:cNvSpPr>
            <a:spLocks noGrp="1"/>
          </p:cNvSpPr>
          <p:nvPr>
            <p:ph sz="half" idx="1"/>
          </p:nvPr>
        </p:nvSpPr>
        <p:spPr>
          <a:xfrm>
            <a:off x="609599" y="1968503"/>
            <a:ext cx="6258339" cy="4157663"/>
          </a:xfrm>
        </p:spPr>
        <p:txBody>
          <a:bodyPr/>
          <a:lstStyle/>
          <a:p>
            <a:r>
              <a:rPr lang="en-US" sz="2200" dirty="0"/>
              <a:t>The cross section can be divided into four structural zones, become well defined when the fuel sees a burnup of 1.3 at.%.</a:t>
            </a:r>
          </a:p>
          <a:p>
            <a:r>
              <a:rPr lang="en-US" sz="2200" dirty="0"/>
              <a:t>Zone 1 is the porous fuel at the center having high temperature and helps in the release of fission gases</a:t>
            </a:r>
          </a:p>
          <a:p>
            <a:r>
              <a:rPr lang="en-US" sz="2200" dirty="0"/>
              <a:t>Zone 3 contributes to high microscopic swelling</a:t>
            </a:r>
          </a:p>
          <a:p>
            <a:r>
              <a:rPr lang="en-US" sz="2200" dirty="0"/>
              <a:t>Zone-IV is the coolest zone of the fuel cross section, which is next to the fuel cladding</a:t>
            </a:r>
          </a:p>
          <a:p>
            <a:r>
              <a:rPr lang="en-US" sz="2200" dirty="0"/>
              <a:t>Zone 2 is an intermediate zone that only exists at very high heating rate (&gt;100 kW/m)</a:t>
            </a:r>
          </a:p>
        </p:txBody>
      </p:sp>
      <p:pic>
        <p:nvPicPr>
          <p:cNvPr id="6" name="Content Placeholder 5">
            <a:extLst>
              <a:ext uri="{FF2B5EF4-FFF2-40B4-BE49-F238E27FC236}">
                <a16:creationId xmlns:a16="http://schemas.microsoft.com/office/drawing/2014/main" id="{E36BB84A-6C41-114A-9933-13CF96713ACF}"/>
              </a:ext>
            </a:extLst>
          </p:cNvPr>
          <p:cNvPicPr>
            <a:picLocks noGrp="1" noChangeAspect="1"/>
          </p:cNvPicPr>
          <p:nvPr>
            <p:ph sz="half" idx="2"/>
          </p:nvPr>
        </p:nvPicPr>
        <p:blipFill>
          <a:blip r:embed="rId2"/>
          <a:stretch>
            <a:fillRect/>
          </a:stretch>
        </p:blipFill>
        <p:spPr>
          <a:xfrm>
            <a:off x="6867938" y="731834"/>
            <a:ext cx="5121966" cy="2926837"/>
          </a:xfrm>
          <a:prstGeom prst="rect">
            <a:avLst/>
          </a:prstGeom>
        </p:spPr>
      </p:pic>
      <p:sp>
        <p:nvSpPr>
          <p:cNvPr id="5" name="Slide Number Placeholder 4">
            <a:extLst>
              <a:ext uri="{FF2B5EF4-FFF2-40B4-BE49-F238E27FC236}">
                <a16:creationId xmlns:a16="http://schemas.microsoft.com/office/drawing/2014/main" id="{A879EFB7-CD5F-294E-A5DE-953354EE3431}"/>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pic>
        <p:nvPicPr>
          <p:cNvPr id="4" name="Picture 3">
            <a:extLst>
              <a:ext uri="{FF2B5EF4-FFF2-40B4-BE49-F238E27FC236}">
                <a16:creationId xmlns:a16="http://schemas.microsoft.com/office/drawing/2014/main" id="{9B93A01D-5932-86E7-3240-10017BA7E182}"/>
              </a:ext>
            </a:extLst>
          </p:cNvPr>
          <p:cNvPicPr>
            <a:picLocks noChangeAspect="1"/>
          </p:cNvPicPr>
          <p:nvPr/>
        </p:nvPicPr>
        <p:blipFill>
          <a:blip r:embed="rId3"/>
          <a:stretch>
            <a:fillRect/>
          </a:stretch>
        </p:blipFill>
        <p:spPr>
          <a:xfrm>
            <a:off x="7822895" y="3811083"/>
            <a:ext cx="3038694" cy="2910394"/>
          </a:xfrm>
          <a:prstGeom prst="rect">
            <a:avLst/>
          </a:prstGeom>
        </p:spPr>
      </p:pic>
    </p:spTree>
    <p:extLst>
      <p:ext uri="{BB962C8B-B14F-4D97-AF65-F5344CB8AC3E}">
        <p14:creationId xmlns:p14="http://schemas.microsoft.com/office/powerpoint/2010/main" val="2007270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65C3-02BB-261D-68B7-EB6517FA6561}"/>
              </a:ext>
            </a:extLst>
          </p:cNvPr>
          <p:cNvSpPr>
            <a:spLocks noGrp="1"/>
          </p:cNvSpPr>
          <p:nvPr>
            <p:ph type="title"/>
          </p:nvPr>
        </p:nvSpPr>
        <p:spPr/>
        <p:txBody>
          <a:bodyPr/>
          <a:lstStyle/>
          <a:p>
            <a:r>
              <a:rPr lang="en-US" dirty="0"/>
              <a:t>Fuel Restructuring</a:t>
            </a:r>
          </a:p>
        </p:txBody>
      </p:sp>
      <p:sp>
        <p:nvSpPr>
          <p:cNvPr id="3" name="Content Placeholder 2">
            <a:extLst>
              <a:ext uri="{FF2B5EF4-FFF2-40B4-BE49-F238E27FC236}">
                <a16:creationId xmlns:a16="http://schemas.microsoft.com/office/drawing/2014/main" id="{7215AA0E-4A26-B8EE-F45D-139F0CFD054F}"/>
              </a:ext>
            </a:extLst>
          </p:cNvPr>
          <p:cNvSpPr>
            <a:spLocks noGrp="1"/>
          </p:cNvSpPr>
          <p:nvPr>
            <p:ph sz="half" idx="1"/>
          </p:nvPr>
        </p:nvSpPr>
        <p:spPr/>
        <p:txBody>
          <a:bodyPr/>
          <a:lstStyle/>
          <a:p>
            <a:r>
              <a:rPr lang="en-US" sz="2000" dirty="0"/>
              <a:t>Zone 1 has large bubbles, interconnected porosity</a:t>
            </a:r>
          </a:p>
          <a:p>
            <a:r>
              <a:rPr lang="en-US" sz="2000" dirty="0"/>
              <a:t>Zone 2 exhibits grain growth parallel to the temperature gradient, similar to columnar grains in MOX fuel</a:t>
            </a:r>
          </a:p>
          <a:p>
            <a:r>
              <a:rPr lang="en-US" sz="2000" dirty="0"/>
              <a:t>Zone 3 has coaxial grain growth and developed porosity</a:t>
            </a:r>
          </a:p>
          <a:p>
            <a:r>
              <a:rPr lang="en-US" sz="2000" dirty="0"/>
              <a:t>Zone 4 typically has a stable grain size and near as-fabricated porosity</a:t>
            </a:r>
          </a:p>
          <a:p>
            <a:r>
              <a:rPr lang="en-US" sz="2000" dirty="0"/>
              <a:t>Zone 2 does not always form, expected to form at higher temperatures</a:t>
            </a:r>
          </a:p>
          <a:p>
            <a:r>
              <a:rPr lang="en-US" sz="2000" dirty="0"/>
              <a:t>At low LHR (&lt;50 kW/m) no restructuring is observed</a:t>
            </a:r>
          </a:p>
        </p:txBody>
      </p:sp>
      <p:sp>
        <p:nvSpPr>
          <p:cNvPr id="5" name="Slide Number Placeholder 4">
            <a:extLst>
              <a:ext uri="{FF2B5EF4-FFF2-40B4-BE49-F238E27FC236}">
                <a16:creationId xmlns:a16="http://schemas.microsoft.com/office/drawing/2014/main" id="{5C8D2553-0A69-41AB-1062-90339E436772}"/>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pic>
        <p:nvPicPr>
          <p:cNvPr id="6" name="Picture 5">
            <a:extLst>
              <a:ext uri="{FF2B5EF4-FFF2-40B4-BE49-F238E27FC236}">
                <a16:creationId xmlns:a16="http://schemas.microsoft.com/office/drawing/2014/main" id="{91716736-2983-3F3D-8D05-5F3E7147EF82}"/>
              </a:ext>
            </a:extLst>
          </p:cNvPr>
          <p:cNvPicPr>
            <a:picLocks noChangeAspect="1"/>
          </p:cNvPicPr>
          <p:nvPr/>
        </p:nvPicPr>
        <p:blipFill>
          <a:blip r:embed="rId2"/>
          <a:stretch>
            <a:fillRect/>
          </a:stretch>
        </p:blipFill>
        <p:spPr>
          <a:xfrm>
            <a:off x="6379535" y="2198686"/>
            <a:ext cx="5525386" cy="3840143"/>
          </a:xfrm>
          <a:prstGeom prst="rect">
            <a:avLst/>
          </a:prstGeom>
        </p:spPr>
      </p:pic>
    </p:spTree>
    <p:extLst>
      <p:ext uri="{BB962C8B-B14F-4D97-AF65-F5344CB8AC3E}">
        <p14:creationId xmlns:p14="http://schemas.microsoft.com/office/powerpoint/2010/main" val="3715104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20B4-04F5-5946-919D-43D3DA89DCF8}"/>
              </a:ext>
            </a:extLst>
          </p:cNvPr>
          <p:cNvSpPr>
            <a:spLocks noGrp="1"/>
          </p:cNvSpPr>
          <p:nvPr>
            <p:ph type="title"/>
          </p:nvPr>
        </p:nvSpPr>
        <p:spPr/>
        <p:txBody>
          <a:bodyPr/>
          <a:lstStyle/>
          <a:p>
            <a:r>
              <a:rPr lang="en-US" dirty="0"/>
              <a:t>Fuel Creep</a:t>
            </a:r>
          </a:p>
        </p:txBody>
      </p:sp>
      <p:sp>
        <p:nvSpPr>
          <p:cNvPr id="3" name="Content Placeholder 2">
            <a:extLst>
              <a:ext uri="{FF2B5EF4-FFF2-40B4-BE49-F238E27FC236}">
                <a16:creationId xmlns:a16="http://schemas.microsoft.com/office/drawing/2014/main" id="{2663EC6E-FA02-8448-9425-E7410F109E11}"/>
              </a:ext>
            </a:extLst>
          </p:cNvPr>
          <p:cNvSpPr>
            <a:spLocks noGrp="1"/>
          </p:cNvSpPr>
          <p:nvPr>
            <p:ph sz="half" idx="1"/>
          </p:nvPr>
        </p:nvSpPr>
        <p:spPr/>
        <p:txBody>
          <a:bodyPr/>
          <a:lstStyle/>
          <a:p>
            <a:r>
              <a:rPr lang="en-US" sz="2100" dirty="0"/>
              <a:t>The source of stresses in the fuel under irradiation is the pressure generated by fission gases produced within the fuel</a:t>
            </a:r>
          </a:p>
          <a:p>
            <a:r>
              <a:rPr lang="en-US" sz="2100" dirty="0"/>
              <a:t>After the fuel–clad gap closure, free swelling is restrained, and a back stress is generated by the cladding on the fuel</a:t>
            </a:r>
          </a:p>
          <a:p>
            <a:r>
              <a:rPr lang="en-US" sz="2100" dirty="0"/>
              <a:t>Unlike close-packed metals, deformation of carbide requires much higher stresses because of the strong covalent bonding existing between the metal atom and the carbon atom</a:t>
            </a:r>
          </a:p>
          <a:p>
            <a:endParaRPr lang="en-US" sz="2100" dirty="0"/>
          </a:p>
          <a:p>
            <a:endParaRPr lang="en-US" sz="2100" dirty="0"/>
          </a:p>
        </p:txBody>
      </p:sp>
      <p:sp>
        <p:nvSpPr>
          <p:cNvPr id="4" name="Content Placeholder 3">
            <a:extLst>
              <a:ext uri="{FF2B5EF4-FFF2-40B4-BE49-F238E27FC236}">
                <a16:creationId xmlns:a16="http://schemas.microsoft.com/office/drawing/2014/main" id="{58F2877A-5245-1F41-80D8-E54BB2F0D1A1}"/>
              </a:ext>
            </a:extLst>
          </p:cNvPr>
          <p:cNvSpPr>
            <a:spLocks noGrp="1"/>
          </p:cNvSpPr>
          <p:nvPr>
            <p:ph sz="half" idx="2"/>
          </p:nvPr>
        </p:nvSpPr>
        <p:spPr/>
        <p:txBody>
          <a:bodyPr/>
          <a:lstStyle/>
          <a:p>
            <a:r>
              <a:rPr lang="en-US" sz="2100" dirty="0"/>
              <a:t>Two types of creep deformation are operative in the fuel: temperature-dependent thermal creep and irradiation creep</a:t>
            </a:r>
          </a:p>
          <a:p>
            <a:r>
              <a:rPr lang="en-US" sz="2100" dirty="0"/>
              <a:t>Thermal creep has been shown to start at 1000C and dominate over radiation-induced creep</a:t>
            </a:r>
          </a:p>
          <a:p>
            <a:r>
              <a:rPr lang="en-US" sz="2100" dirty="0"/>
              <a:t>The steady-state creep curve has been determined and is a function of stress, temperature, composition, grain size, and impurity content in the fuel</a:t>
            </a:r>
          </a:p>
          <a:p>
            <a:endParaRPr lang="en-US" sz="2100" dirty="0"/>
          </a:p>
          <a:p>
            <a:endParaRPr lang="en-US" sz="2100" dirty="0"/>
          </a:p>
          <a:p>
            <a:endParaRPr lang="en-US" sz="2100" dirty="0"/>
          </a:p>
        </p:txBody>
      </p:sp>
      <p:sp>
        <p:nvSpPr>
          <p:cNvPr id="5" name="Slide Number Placeholder 4">
            <a:extLst>
              <a:ext uri="{FF2B5EF4-FFF2-40B4-BE49-F238E27FC236}">
                <a16:creationId xmlns:a16="http://schemas.microsoft.com/office/drawing/2014/main" id="{93308527-A6B9-8C4F-A7D4-40338BD8240E}"/>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6" name="Picture 5">
            <a:extLst>
              <a:ext uri="{FF2B5EF4-FFF2-40B4-BE49-F238E27FC236}">
                <a16:creationId xmlns:a16="http://schemas.microsoft.com/office/drawing/2014/main" id="{2C6EFCC3-E64C-0143-B508-7037282D792F}"/>
              </a:ext>
            </a:extLst>
          </p:cNvPr>
          <p:cNvPicPr>
            <a:picLocks noChangeAspect="1"/>
          </p:cNvPicPr>
          <p:nvPr/>
        </p:nvPicPr>
        <p:blipFill>
          <a:blip r:embed="rId2"/>
          <a:stretch>
            <a:fillRect/>
          </a:stretch>
        </p:blipFill>
        <p:spPr>
          <a:xfrm>
            <a:off x="7470771" y="5745959"/>
            <a:ext cx="3073400" cy="495300"/>
          </a:xfrm>
          <a:prstGeom prst="rect">
            <a:avLst/>
          </a:prstGeom>
        </p:spPr>
      </p:pic>
    </p:spTree>
    <p:extLst>
      <p:ext uri="{BB962C8B-B14F-4D97-AF65-F5344CB8AC3E}">
        <p14:creationId xmlns:p14="http://schemas.microsoft.com/office/powerpoint/2010/main" val="2224256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D379-85E2-8C48-B463-C6C9DEF2CC0E}"/>
              </a:ext>
            </a:extLst>
          </p:cNvPr>
          <p:cNvSpPr>
            <a:spLocks noGrp="1"/>
          </p:cNvSpPr>
          <p:nvPr>
            <p:ph type="title"/>
          </p:nvPr>
        </p:nvSpPr>
        <p:spPr/>
        <p:txBody>
          <a:bodyPr/>
          <a:lstStyle/>
          <a:p>
            <a:r>
              <a:rPr lang="en-US" dirty="0"/>
              <a:t>Fuel Creep</a:t>
            </a:r>
          </a:p>
        </p:txBody>
      </p:sp>
      <p:sp>
        <p:nvSpPr>
          <p:cNvPr id="3" name="Content Placeholder 2">
            <a:extLst>
              <a:ext uri="{FF2B5EF4-FFF2-40B4-BE49-F238E27FC236}">
                <a16:creationId xmlns:a16="http://schemas.microsoft.com/office/drawing/2014/main" id="{7E738109-D3A1-5947-8F14-59A941A4A071}"/>
              </a:ext>
            </a:extLst>
          </p:cNvPr>
          <p:cNvSpPr>
            <a:spLocks noGrp="1"/>
          </p:cNvSpPr>
          <p:nvPr>
            <p:ph sz="half" idx="1"/>
          </p:nvPr>
        </p:nvSpPr>
        <p:spPr/>
        <p:txBody>
          <a:bodyPr/>
          <a:lstStyle/>
          <a:p>
            <a:r>
              <a:rPr lang="en-US" sz="2200" dirty="0"/>
              <a:t>Steady-state creep data of UC</a:t>
            </a:r>
            <a:r>
              <a:rPr lang="en-US" sz="2200" baseline="-25000" dirty="0"/>
              <a:t>1-x</a:t>
            </a:r>
            <a:r>
              <a:rPr lang="en-US" sz="2200" dirty="0"/>
              <a:t> and MC</a:t>
            </a:r>
            <a:r>
              <a:rPr lang="en-US" sz="2200" baseline="-25000" dirty="0"/>
              <a:t>1+x </a:t>
            </a:r>
            <a:r>
              <a:rPr lang="en-US" sz="2200" dirty="0"/>
              <a:t>at a stress of 20 MPa</a:t>
            </a:r>
          </a:p>
          <a:p>
            <a:r>
              <a:rPr lang="en-US" sz="2200" dirty="0"/>
              <a:t>Substantial creep only exists for a limited part of the fuel, and thus most of the fuel acts as a brittle material</a:t>
            </a:r>
          </a:p>
          <a:p>
            <a:r>
              <a:rPr lang="en-US" sz="2200" dirty="0"/>
              <a:t>Irradiation-induced creep is independent of temperature, but increases with fluence</a:t>
            </a:r>
          </a:p>
          <a:p>
            <a:r>
              <a:rPr lang="en-US" sz="2200" dirty="0"/>
              <a:t>Additional porosity or second phases will change this data</a:t>
            </a:r>
          </a:p>
          <a:p>
            <a:r>
              <a:rPr lang="en-US" sz="2200" dirty="0"/>
              <a:t>No data on creep of high-Pu mixed carbide or Pu-C fuel exists</a:t>
            </a:r>
          </a:p>
          <a:p>
            <a:endParaRPr lang="en-US" sz="2200" dirty="0"/>
          </a:p>
        </p:txBody>
      </p:sp>
      <p:pic>
        <p:nvPicPr>
          <p:cNvPr id="6" name="Content Placeholder 5">
            <a:extLst>
              <a:ext uri="{FF2B5EF4-FFF2-40B4-BE49-F238E27FC236}">
                <a16:creationId xmlns:a16="http://schemas.microsoft.com/office/drawing/2014/main" id="{CCBA3258-14E2-F747-8881-F9AB93BBF392}"/>
              </a:ext>
            </a:extLst>
          </p:cNvPr>
          <p:cNvPicPr>
            <a:picLocks noGrp="1" noChangeAspect="1"/>
          </p:cNvPicPr>
          <p:nvPr>
            <p:ph sz="half" idx="2"/>
          </p:nvPr>
        </p:nvPicPr>
        <p:blipFill>
          <a:blip r:embed="rId2"/>
          <a:stretch>
            <a:fillRect/>
          </a:stretch>
        </p:blipFill>
        <p:spPr>
          <a:xfrm>
            <a:off x="6515674" y="1968500"/>
            <a:ext cx="4748652" cy="4157663"/>
          </a:xfrm>
          <a:prstGeom prst="rect">
            <a:avLst/>
          </a:prstGeom>
        </p:spPr>
      </p:pic>
      <p:sp>
        <p:nvSpPr>
          <p:cNvPr id="5" name="Slide Number Placeholder 4">
            <a:extLst>
              <a:ext uri="{FF2B5EF4-FFF2-40B4-BE49-F238E27FC236}">
                <a16:creationId xmlns:a16="http://schemas.microsoft.com/office/drawing/2014/main" id="{0547AD18-E84D-744F-BC73-937207A9DA5E}"/>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336315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Carbides and nitrides</a:t>
            </a:r>
          </a:p>
        </p:txBody>
      </p:sp>
      <p:sp>
        <p:nvSpPr>
          <p:cNvPr id="3" name="Slide Number Placeholder 2">
            <a:extLst>
              <a:ext uri="{FF2B5EF4-FFF2-40B4-BE49-F238E27FC236}">
                <a16:creationId xmlns:a16="http://schemas.microsoft.com/office/drawing/2014/main" id="{5AF24BB4-C5F0-CF45-96CF-0C1214D571AD}"/>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406366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3667-D7F3-C040-9ACE-7257404B6EED}"/>
              </a:ext>
            </a:extLst>
          </p:cNvPr>
          <p:cNvSpPr>
            <a:spLocks noGrp="1"/>
          </p:cNvSpPr>
          <p:nvPr>
            <p:ph type="title"/>
          </p:nvPr>
        </p:nvSpPr>
        <p:spPr/>
        <p:txBody>
          <a:bodyPr/>
          <a:lstStyle/>
          <a:p>
            <a:r>
              <a:rPr lang="en-US" dirty="0"/>
              <a:t>Why Carbides?</a:t>
            </a:r>
          </a:p>
        </p:txBody>
      </p:sp>
      <p:sp>
        <p:nvSpPr>
          <p:cNvPr id="3" name="Content Placeholder 2">
            <a:extLst>
              <a:ext uri="{FF2B5EF4-FFF2-40B4-BE49-F238E27FC236}">
                <a16:creationId xmlns:a16="http://schemas.microsoft.com/office/drawing/2014/main" id="{77B3B284-5863-EF40-8BE8-7546A06A329B}"/>
              </a:ext>
            </a:extLst>
          </p:cNvPr>
          <p:cNvSpPr>
            <a:spLocks noGrp="1"/>
          </p:cNvSpPr>
          <p:nvPr>
            <p:ph sz="half" idx="1"/>
          </p:nvPr>
        </p:nvSpPr>
        <p:spPr/>
        <p:txBody>
          <a:bodyPr/>
          <a:lstStyle/>
          <a:p>
            <a:r>
              <a:rPr lang="en-US" sz="2200" dirty="0"/>
              <a:t>Possible fuel compositions with higher fissile atom density are non-oxide ceramics, for example, uranium–plutonium-mixed carbide or nitride</a:t>
            </a:r>
          </a:p>
          <a:p>
            <a:r>
              <a:rPr lang="en-US" sz="2200" dirty="0"/>
              <a:t>These fuels have higher thermal conductivity, high fissile heavy-atom density, and a high melting point compared to metallic fuel</a:t>
            </a:r>
          </a:p>
          <a:p>
            <a:r>
              <a:rPr lang="en-US" sz="2200" dirty="0"/>
              <a:t>The higher thermal conductivity of carbide fuel and high melting point makes carbide fuel suitable for operation at high power</a:t>
            </a:r>
          </a:p>
          <a:p>
            <a:endParaRPr lang="en-US" sz="2200" dirty="0"/>
          </a:p>
        </p:txBody>
      </p:sp>
      <p:pic>
        <p:nvPicPr>
          <p:cNvPr id="5" name="Content Placeholder 4">
            <a:extLst>
              <a:ext uri="{FF2B5EF4-FFF2-40B4-BE49-F238E27FC236}">
                <a16:creationId xmlns:a16="http://schemas.microsoft.com/office/drawing/2014/main" id="{BB56616C-BF45-FA4A-9C7F-93C80D42975F}"/>
              </a:ext>
            </a:extLst>
          </p:cNvPr>
          <p:cNvPicPr>
            <a:picLocks noGrp="1" noChangeAspect="1"/>
          </p:cNvPicPr>
          <p:nvPr>
            <p:ph sz="half" idx="2"/>
          </p:nvPr>
        </p:nvPicPr>
        <p:blipFill>
          <a:blip r:embed="rId2"/>
          <a:stretch>
            <a:fillRect/>
          </a:stretch>
        </p:blipFill>
        <p:spPr>
          <a:xfrm>
            <a:off x="6270103" y="1968500"/>
            <a:ext cx="5239794" cy="4157663"/>
          </a:xfrm>
          <a:prstGeom prst="rect">
            <a:avLst/>
          </a:prstGeom>
        </p:spPr>
      </p:pic>
      <p:sp>
        <p:nvSpPr>
          <p:cNvPr id="6" name="Slide Number Placeholder 5">
            <a:extLst>
              <a:ext uri="{FF2B5EF4-FFF2-40B4-BE49-F238E27FC236}">
                <a16:creationId xmlns:a16="http://schemas.microsoft.com/office/drawing/2014/main" id="{5F2E4374-5441-0444-8A37-078B5B6F7E68}"/>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1671211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41C43-9B9D-B349-B9F3-F022D59E5819}"/>
              </a:ext>
            </a:extLst>
          </p:cNvPr>
          <p:cNvSpPr>
            <a:spLocks noGrp="1"/>
          </p:cNvSpPr>
          <p:nvPr>
            <p:ph type="title"/>
          </p:nvPr>
        </p:nvSpPr>
        <p:spPr/>
        <p:txBody>
          <a:bodyPr/>
          <a:lstStyle/>
          <a:p>
            <a:r>
              <a:rPr lang="en-US" dirty="0"/>
              <a:t>Why Carbides?</a:t>
            </a:r>
          </a:p>
        </p:txBody>
      </p:sp>
      <p:sp>
        <p:nvSpPr>
          <p:cNvPr id="3" name="Content Placeholder 2">
            <a:extLst>
              <a:ext uri="{FF2B5EF4-FFF2-40B4-BE49-F238E27FC236}">
                <a16:creationId xmlns:a16="http://schemas.microsoft.com/office/drawing/2014/main" id="{9120415F-8417-444E-8975-5B73728626B9}"/>
              </a:ext>
            </a:extLst>
          </p:cNvPr>
          <p:cNvSpPr>
            <a:spLocks noGrp="1"/>
          </p:cNvSpPr>
          <p:nvPr>
            <p:ph sz="half" idx="1"/>
          </p:nvPr>
        </p:nvSpPr>
        <p:spPr/>
        <p:txBody>
          <a:bodyPr/>
          <a:lstStyle/>
          <a:p>
            <a:r>
              <a:rPr lang="en-US" sz="2200" dirty="0"/>
              <a:t>The more efficient heat transfer also allows for the possibility of large diameter fuel pins, with more fissile material per pin, and more power generation</a:t>
            </a:r>
          </a:p>
          <a:p>
            <a:r>
              <a:rPr lang="en-US" sz="2200" dirty="0"/>
              <a:t>High-specific-power operation permits fewer pins, compared to oxide, and a more compact core, which can reduce plant costs</a:t>
            </a:r>
          </a:p>
          <a:p>
            <a:pPr marL="0" indent="0">
              <a:buNone/>
            </a:pPr>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6A3C5400-516A-5A49-8D03-57F249E204BE}"/>
              </a:ext>
            </a:extLst>
          </p:cNvPr>
          <p:cNvSpPr>
            <a:spLocks noGrp="1"/>
          </p:cNvSpPr>
          <p:nvPr>
            <p:ph sz="half" idx="2"/>
          </p:nvPr>
        </p:nvSpPr>
        <p:spPr/>
        <p:txBody>
          <a:bodyPr/>
          <a:lstStyle/>
          <a:p>
            <a:r>
              <a:rPr lang="en-US" sz="2200" dirty="0"/>
              <a:t>A large amount of development work on carbide and nitride fuels was performed from 1960 to 1970, and more than 5000 advanced fuel pins have been fabricated and irradiated</a:t>
            </a:r>
          </a:p>
          <a:p>
            <a:r>
              <a:rPr lang="en-US" sz="2200" dirty="0"/>
              <a:t>The practical difficulty of fabrication of carbide fuel hampered carbide development</a:t>
            </a:r>
          </a:p>
          <a:p>
            <a:r>
              <a:rPr lang="en-US" sz="2200" dirty="0"/>
              <a:t>The high-purity inert cover gas required for fuel fabrication was expensive and maintenance of C/M ratio was difficult</a:t>
            </a:r>
          </a:p>
          <a:p>
            <a:endParaRPr lang="en-US" sz="2200" dirty="0"/>
          </a:p>
          <a:p>
            <a:endParaRPr lang="en-US" sz="2200" dirty="0"/>
          </a:p>
        </p:txBody>
      </p:sp>
      <p:sp>
        <p:nvSpPr>
          <p:cNvPr id="5" name="Slide Number Placeholder 4">
            <a:extLst>
              <a:ext uri="{FF2B5EF4-FFF2-40B4-BE49-F238E27FC236}">
                <a16:creationId xmlns:a16="http://schemas.microsoft.com/office/drawing/2014/main" id="{16A94781-3047-BF4E-96EB-456108115511}"/>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872551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48EB-B970-7540-9C98-F56A26072C83}"/>
              </a:ext>
            </a:extLst>
          </p:cNvPr>
          <p:cNvSpPr>
            <a:spLocks noGrp="1"/>
          </p:cNvSpPr>
          <p:nvPr>
            <p:ph type="title"/>
          </p:nvPr>
        </p:nvSpPr>
        <p:spPr/>
        <p:txBody>
          <a:bodyPr/>
          <a:lstStyle/>
          <a:p>
            <a:r>
              <a:rPr lang="en-US" dirty="0"/>
              <a:t>Carbide Reactor</a:t>
            </a:r>
          </a:p>
        </p:txBody>
      </p:sp>
      <p:sp>
        <p:nvSpPr>
          <p:cNvPr id="3" name="Content Placeholder 2">
            <a:extLst>
              <a:ext uri="{FF2B5EF4-FFF2-40B4-BE49-F238E27FC236}">
                <a16:creationId xmlns:a16="http://schemas.microsoft.com/office/drawing/2014/main" id="{1848EA96-5F71-BE41-8073-08E85643FDE0}"/>
              </a:ext>
            </a:extLst>
          </p:cNvPr>
          <p:cNvSpPr>
            <a:spLocks noGrp="1"/>
          </p:cNvSpPr>
          <p:nvPr>
            <p:ph sz="half" idx="1"/>
          </p:nvPr>
        </p:nvSpPr>
        <p:spPr/>
        <p:txBody>
          <a:bodyPr/>
          <a:lstStyle/>
          <a:p>
            <a:r>
              <a:rPr lang="en-US" sz="2200" dirty="0"/>
              <a:t>The Indian FBR program started with the introduction of plutonium-rich mixed uranium–plutonium carbide as the driver fuel for a small loop-type fast breeder test reactor</a:t>
            </a:r>
          </a:p>
          <a:p>
            <a:r>
              <a:rPr lang="en-US" sz="2200" dirty="0"/>
              <a:t>The reactor became critical in the year 1985, is still in service, and it is the only reactor operating on a full core of carbide fuel</a:t>
            </a:r>
          </a:p>
          <a:p>
            <a:r>
              <a:rPr lang="en-US" sz="2200" dirty="0"/>
              <a:t>A larger reactor is being constructed in India based on this design</a:t>
            </a:r>
          </a:p>
          <a:p>
            <a:endParaRPr lang="en-US" sz="2200" dirty="0"/>
          </a:p>
        </p:txBody>
      </p:sp>
      <p:sp>
        <p:nvSpPr>
          <p:cNvPr id="4" name="Content Placeholder 3">
            <a:extLst>
              <a:ext uri="{FF2B5EF4-FFF2-40B4-BE49-F238E27FC236}">
                <a16:creationId xmlns:a16="http://schemas.microsoft.com/office/drawing/2014/main" id="{6F1EB0E7-79E6-1345-9EAF-432537458809}"/>
              </a:ext>
            </a:extLst>
          </p:cNvPr>
          <p:cNvSpPr>
            <a:spLocks noGrp="1"/>
          </p:cNvSpPr>
          <p:nvPr>
            <p:ph sz="half" idx="2"/>
          </p:nvPr>
        </p:nvSpPr>
        <p:spPr/>
        <p:txBody>
          <a:bodyPr/>
          <a:lstStyle/>
          <a:p>
            <a:r>
              <a:rPr lang="en-US" sz="2200" dirty="0"/>
              <a:t>Carbide fuel cannot be used in LWR because of its incompatibility with the coolant</a:t>
            </a:r>
          </a:p>
          <a:p>
            <a:r>
              <a:rPr lang="en-US" sz="2200" dirty="0"/>
              <a:t>However, it can be safely used with liquid metal (Na or lead) or gas (CO2 or He) coolants in Gen-IV reactors</a:t>
            </a:r>
          </a:p>
          <a:p>
            <a:r>
              <a:rPr lang="en-US" sz="2200" dirty="0"/>
              <a:t>Carbide fuel has a breeding ratio of at least 1.30, a doubling time of 15 years or less, and a burnup limit of more than 15 at.%</a:t>
            </a:r>
          </a:p>
          <a:p>
            <a:endParaRPr lang="en-US" sz="2200" dirty="0"/>
          </a:p>
        </p:txBody>
      </p:sp>
      <p:sp>
        <p:nvSpPr>
          <p:cNvPr id="5" name="Slide Number Placeholder 4">
            <a:extLst>
              <a:ext uri="{FF2B5EF4-FFF2-40B4-BE49-F238E27FC236}">
                <a16:creationId xmlns:a16="http://schemas.microsoft.com/office/drawing/2014/main" id="{D7C05031-D919-E242-AD67-369898A922ED}"/>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258138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CE25E-C08D-864C-A111-8FD31D8758D5}"/>
              </a:ext>
            </a:extLst>
          </p:cNvPr>
          <p:cNvSpPr>
            <a:spLocks noGrp="1"/>
          </p:cNvSpPr>
          <p:nvPr>
            <p:ph type="title"/>
          </p:nvPr>
        </p:nvSpPr>
        <p:spPr/>
        <p:txBody>
          <a:bodyPr/>
          <a:lstStyle/>
          <a:p>
            <a:r>
              <a:rPr lang="en-US" dirty="0"/>
              <a:t>US Interest in Carbide Fuels</a:t>
            </a:r>
          </a:p>
        </p:txBody>
      </p:sp>
      <p:sp>
        <p:nvSpPr>
          <p:cNvPr id="3" name="Content Placeholder 2">
            <a:extLst>
              <a:ext uri="{FF2B5EF4-FFF2-40B4-BE49-F238E27FC236}">
                <a16:creationId xmlns:a16="http://schemas.microsoft.com/office/drawing/2014/main" id="{B05D22D5-C79B-564E-B875-7D713E6981FF}"/>
              </a:ext>
            </a:extLst>
          </p:cNvPr>
          <p:cNvSpPr>
            <a:spLocks noGrp="1"/>
          </p:cNvSpPr>
          <p:nvPr>
            <p:ph sz="half" idx="1"/>
          </p:nvPr>
        </p:nvSpPr>
        <p:spPr>
          <a:xfrm>
            <a:off x="609599" y="1853515"/>
            <a:ext cx="5890055" cy="4272652"/>
          </a:xfrm>
        </p:spPr>
        <p:txBody>
          <a:bodyPr/>
          <a:lstStyle/>
          <a:p>
            <a:r>
              <a:rPr lang="en-US" sz="2000" dirty="0"/>
              <a:t>Many laboratories in the world were engaged in studies on the development of carbide fuels based on uranium and plutonium and thorium</a:t>
            </a:r>
          </a:p>
          <a:p>
            <a:r>
              <a:rPr lang="en-US" sz="2000" dirty="0"/>
              <a:t>After the oil crisis in 1974, a national advanced liquid-metal-cooled FBR fuels development program was initiated that built upon early years of carbide fuel development</a:t>
            </a:r>
          </a:p>
          <a:p>
            <a:r>
              <a:rPr lang="en-US" sz="2000" dirty="0"/>
              <a:t>Both carbide and nitride fuels offer a middle ground for LMFBR performance because of their higher thermal conductivity, fissile-atom density, and chemical compatibility with liquid sodium, and much higher melting point than metallic fuels</a:t>
            </a:r>
          </a:p>
          <a:p>
            <a:endParaRPr lang="en-US" sz="2000" dirty="0"/>
          </a:p>
        </p:txBody>
      </p:sp>
      <p:pic>
        <p:nvPicPr>
          <p:cNvPr id="5" name="Content Placeholder 4">
            <a:extLst>
              <a:ext uri="{FF2B5EF4-FFF2-40B4-BE49-F238E27FC236}">
                <a16:creationId xmlns:a16="http://schemas.microsoft.com/office/drawing/2014/main" id="{34C5B275-8917-7643-A743-A6A4050A95F4}"/>
              </a:ext>
            </a:extLst>
          </p:cNvPr>
          <p:cNvPicPr>
            <a:picLocks noGrp="1" noChangeAspect="1"/>
          </p:cNvPicPr>
          <p:nvPr>
            <p:ph sz="half" idx="2"/>
          </p:nvPr>
        </p:nvPicPr>
        <p:blipFill>
          <a:blip r:embed="rId2"/>
          <a:stretch>
            <a:fillRect/>
          </a:stretch>
        </p:blipFill>
        <p:spPr>
          <a:xfrm>
            <a:off x="6823888" y="3855965"/>
            <a:ext cx="4856051" cy="2752994"/>
          </a:xfrm>
          <a:prstGeom prst="rect">
            <a:avLst/>
          </a:prstGeom>
        </p:spPr>
      </p:pic>
      <p:sp>
        <p:nvSpPr>
          <p:cNvPr id="6" name="Slide Number Placeholder 5">
            <a:extLst>
              <a:ext uri="{FF2B5EF4-FFF2-40B4-BE49-F238E27FC236}">
                <a16:creationId xmlns:a16="http://schemas.microsoft.com/office/drawing/2014/main" id="{A71476E2-4575-6B4B-AB78-2768A20691EE}"/>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pic>
        <p:nvPicPr>
          <p:cNvPr id="4" name="Picture 3">
            <a:extLst>
              <a:ext uri="{FF2B5EF4-FFF2-40B4-BE49-F238E27FC236}">
                <a16:creationId xmlns:a16="http://schemas.microsoft.com/office/drawing/2014/main" id="{79BA0BCC-41FB-4B6B-1EE8-BC607A8A152D}"/>
              </a:ext>
            </a:extLst>
          </p:cNvPr>
          <p:cNvPicPr>
            <a:picLocks noChangeAspect="1"/>
          </p:cNvPicPr>
          <p:nvPr/>
        </p:nvPicPr>
        <p:blipFill>
          <a:blip r:embed="rId3"/>
          <a:stretch>
            <a:fillRect/>
          </a:stretch>
        </p:blipFill>
        <p:spPr>
          <a:xfrm>
            <a:off x="6823888" y="1853515"/>
            <a:ext cx="4758513" cy="2002451"/>
          </a:xfrm>
          <a:prstGeom prst="rect">
            <a:avLst/>
          </a:prstGeom>
        </p:spPr>
      </p:pic>
    </p:spTree>
    <p:extLst>
      <p:ext uri="{BB962C8B-B14F-4D97-AF65-F5344CB8AC3E}">
        <p14:creationId xmlns:p14="http://schemas.microsoft.com/office/powerpoint/2010/main" val="1290966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C2F7-ECEA-1C46-B945-9B4A42DFD0E8}"/>
              </a:ext>
            </a:extLst>
          </p:cNvPr>
          <p:cNvSpPr>
            <a:spLocks noGrp="1"/>
          </p:cNvSpPr>
          <p:nvPr>
            <p:ph type="title"/>
          </p:nvPr>
        </p:nvSpPr>
        <p:spPr/>
        <p:txBody>
          <a:bodyPr/>
          <a:lstStyle/>
          <a:p>
            <a:r>
              <a:rPr lang="en-US" dirty="0"/>
              <a:t>Carbide Pin Designs</a:t>
            </a:r>
          </a:p>
        </p:txBody>
      </p:sp>
      <p:sp>
        <p:nvSpPr>
          <p:cNvPr id="3" name="Content Placeholder 2">
            <a:extLst>
              <a:ext uri="{FF2B5EF4-FFF2-40B4-BE49-F238E27FC236}">
                <a16:creationId xmlns:a16="http://schemas.microsoft.com/office/drawing/2014/main" id="{D83C09B7-9821-2E48-817A-5ACA221C60AF}"/>
              </a:ext>
            </a:extLst>
          </p:cNvPr>
          <p:cNvSpPr>
            <a:spLocks noGrp="1"/>
          </p:cNvSpPr>
          <p:nvPr>
            <p:ph sz="half" idx="1"/>
          </p:nvPr>
        </p:nvSpPr>
        <p:spPr/>
        <p:txBody>
          <a:bodyPr/>
          <a:lstStyle/>
          <a:p>
            <a:r>
              <a:rPr lang="en-US" sz="2200" dirty="0"/>
              <a:t>There are two concepts available for the carbide fuel pin depending upon the type of bond between the fuel pellet and the cladding material: He-bonded and Na-bonded carbide fuels</a:t>
            </a:r>
          </a:p>
          <a:p>
            <a:r>
              <a:rPr lang="en-US" sz="2200" dirty="0"/>
              <a:t>The average operating fuel temperature of the He-bonded pin is high because of low thermal conductivity of the He bond compared to the Na bond</a:t>
            </a:r>
          </a:p>
          <a:p>
            <a:r>
              <a:rPr lang="en-US" sz="2200" dirty="0"/>
              <a:t>This design requires a larger fuel–clad gap and 85% smear density to accommodate the swelling of the fuel</a:t>
            </a:r>
          </a:p>
          <a:p>
            <a:endParaRPr lang="en-US" sz="2200" dirty="0"/>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AC0BD468-0FF3-AF49-A6B5-57D5753C066E}"/>
              </a:ext>
            </a:extLst>
          </p:cNvPr>
          <p:cNvSpPr>
            <a:spLocks noGrp="1"/>
          </p:cNvSpPr>
          <p:nvPr>
            <p:ph sz="half" idx="2"/>
          </p:nvPr>
        </p:nvSpPr>
        <p:spPr/>
        <p:txBody>
          <a:bodyPr/>
          <a:lstStyle/>
          <a:p>
            <a:r>
              <a:rPr lang="en-US" sz="2200" dirty="0"/>
              <a:t>The fission gas release in a He-bonded pin will be higher compared to that from a sodium-bonded pin, due to the higher temperatures</a:t>
            </a:r>
          </a:p>
          <a:p>
            <a:r>
              <a:rPr lang="en-US" sz="2200" dirty="0"/>
              <a:t>Na-bonded carbide fuel pins also require a reduced smear density compared to oxide fuels to account for fuel swelling</a:t>
            </a:r>
          </a:p>
          <a:p>
            <a:r>
              <a:rPr lang="en-US" sz="2200" dirty="0"/>
              <a:t>The purity of the Na bond is very important, requiring strict tolerances on O content</a:t>
            </a:r>
          </a:p>
          <a:p>
            <a:endParaRPr lang="en-US" sz="2200" dirty="0"/>
          </a:p>
          <a:p>
            <a:endParaRPr lang="en-US" sz="2200" dirty="0"/>
          </a:p>
        </p:txBody>
      </p:sp>
      <p:sp>
        <p:nvSpPr>
          <p:cNvPr id="5" name="Slide Number Placeholder 4">
            <a:extLst>
              <a:ext uri="{FF2B5EF4-FFF2-40B4-BE49-F238E27FC236}">
                <a16:creationId xmlns:a16="http://schemas.microsoft.com/office/drawing/2014/main" id="{AFE4DD2B-241E-3F45-A29F-08A759C66858}"/>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38387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B9F1-8657-D945-BCB0-236F08579EA0}"/>
              </a:ext>
            </a:extLst>
          </p:cNvPr>
          <p:cNvSpPr>
            <a:spLocks noGrp="1"/>
          </p:cNvSpPr>
          <p:nvPr>
            <p:ph type="title"/>
          </p:nvPr>
        </p:nvSpPr>
        <p:spPr/>
        <p:txBody>
          <a:bodyPr/>
          <a:lstStyle/>
          <a:p>
            <a:r>
              <a:rPr lang="en-US" dirty="0"/>
              <a:t>Carbide Fuel Details</a:t>
            </a:r>
          </a:p>
        </p:txBody>
      </p:sp>
      <p:sp>
        <p:nvSpPr>
          <p:cNvPr id="3" name="Content Placeholder 2">
            <a:extLst>
              <a:ext uri="{FF2B5EF4-FFF2-40B4-BE49-F238E27FC236}">
                <a16:creationId xmlns:a16="http://schemas.microsoft.com/office/drawing/2014/main" id="{61FDEF9C-306C-EE44-9778-68E9B5064630}"/>
              </a:ext>
            </a:extLst>
          </p:cNvPr>
          <p:cNvSpPr>
            <a:spLocks noGrp="1"/>
          </p:cNvSpPr>
          <p:nvPr>
            <p:ph sz="half" idx="1"/>
          </p:nvPr>
        </p:nvSpPr>
        <p:spPr>
          <a:xfrm>
            <a:off x="609600" y="1968503"/>
            <a:ext cx="5588000" cy="4157663"/>
          </a:xfrm>
        </p:spPr>
        <p:txBody>
          <a:bodyPr/>
          <a:lstStyle/>
          <a:p>
            <a:r>
              <a:rPr lang="en-US" sz="2000" dirty="0"/>
              <a:t>A </a:t>
            </a:r>
            <a:r>
              <a:rPr lang="en-US" sz="2000" dirty="0" err="1"/>
              <a:t>hyperstoichiometric</a:t>
            </a:r>
            <a:r>
              <a:rPr lang="en-US" sz="2000" dirty="0"/>
              <a:t> (C/M&gt;1, carbon to metal ratio) fuel composition is chosen so that it contains some amount of </a:t>
            </a:r>
            <a:r>
              <a:rPr lang="en-US" sz="2000" dirty="0" err="1"/>
              <a:t>sesquicarbide</a:t>
            </a:r>
            <a:r>
              <a:rPr lang="en-US" sz="2000" dirty="0"/>
              <a:t> M2C3 phase (M=</a:t>
            </a:r>
            <a:r>
              <a:rPr lang="en-US" sz="2000" dirty="0" err="1"/>
              <a:t>U+Pu</a:t>
            </a:r>
            <a:r>
              <a:rPr lang="en-US" sz="2000" dirty="0"/>
              <a:t>), which accounts for the decrease in (C/M) ratio with burnup</a:t>
            </a:r>
          </a:p>
          <a:p>
            <a:r>
              <a:rPr lang="en-US" sz="2000" dirty="0"/>
              <a:t>A sufficiently low C/M ratio may result in the formation of actinide metal phases, which may form low-melting eutectics with the cladding and limit the life of the fuel pin</a:t>
            </a:r>
          </a:p>
          <a:p>
            <a:r>
              <a:rPr lang="en-US" sz="2000" dirty="0"/>
              <a:t>FCMI can potentially exist, depending upon the operating temperature of the fuel</a:t>
            </a:r>
          </a:p>
          <a:p>
            <a:endParaRPr lang="en-US" sz="2000" dirty="0"/>
          </a:p>
        </p:txBody>
      </p:sp>
      <p:sp>
        <p:nvSpPr>
          <p:cNvPr id="4" name="Content Placeholder 3">
            <a:extLst>
              <a:ext uri="{FF2B5EF4-FFF2-40B4-BE49-F238E27FC236}">
                <a16:creationId xmlns:a16="http://schemas.microsoft.com/office/drawing/2014/main" id="{2EA0D0FD-D89A-C544-A6F9-1ED4AB392FBE}"/>
              </a:ext>
            </a:extLst>
          </p:cNvPr>
          <p:cNvSpPr>
            <a:spLocks noGrp="1"/>
          </p:cNvSpPr>
          <p:nvPr>
            <p:ph sz="half" idx="2"/>
          </p:nvPr>
        </p:nvSpPr>
        <p:spPr/>
        <p:txBody>
          <a:bodyPr/>
          <a:lstStyle/>
          <a:p>
            <a:r>
              <a:rPr lang="en-US" sz="2000" dirty="0"/>
              <a:t>O and N impurities play important roles, as they act as ‘carbon equivalent’, which affect the carbon potential of the fuel</a:t>
            </a:r>
          </a:p>
          <a:p>
            <a:r>
              <a:rPr lang="en-US" sz="2000" dirty="0"/>
              <a:t>Also have high Pu and low Pu designs, which impact properties and impurity sensitivity</a:t>
            </a:r>
          </a:p>
          <a:p>
            <a:endParaRPr lang="en-US" sz="2000" dirty="0"/>
          </a:p>
        </p:txBody>
      </p:sp>
      <p:pic>
        <p:nvPicPr>
          <p:cNvPr id="5" name="Picture 4">
            <a:extLst>
              <a:ext uri="{FF2B5EF4-FFF2-40B4-BE49-F238E27FC236}">
                <a16:creationId xmlns:a16="http://schemas.microsoft.com/office/drawing/2014/main" id="{C986DF4E-5487-084A-8406-3D3F07D022A2}"/>
              </a:ext>
            </a:extLst>
          </p:cNvPr>
          <p:cNvPicPr>
            <a:picLocks noChangeAspect="1"/>
          </p:cNvPicPr>
          <p:nvPr/>
        </p:nvPicPr>
        <p:blipFill>
          <a:blip r:embed="rId2"/>
          <a:stretch>
            <a:fillRect/>
          </a:stretch>
        </p:blipFill>
        <p:spPr>
          <a:xfrm>
            <a:off x="6381156" y="4047334"/>
            <a:ext cx="4712887" cy="2244232"/>
          </a:xfrm>
          <a:prstGeom prst="rect">
            <a:avLst/>
          </a:prstGeom>
        </p:spPr>
      </p:pic>
      <p:sp>
        <p:nvSpPr>
          <p:cNvPr id="6" name="Slide Number Placeholder 5">
            <a:extLst>
              <a:ext uri="{FF2B5EF4-FFF2-40B4-BE49-F238E27FC236}">
                <a16:creationId xmlns:a16="http://schemas.microsoft.com/office/drawing/2014/main" id="{3EA86367-26E1-E346-97CE-8311FC1FD947}"/>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866820748"/>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TotalTime>
  <Words>2243</Words>
  <Application>Microsoft Macintosh PowerPoint</Application>
  <PresentationFormat>Widescreen</PresentationFormat>
  <Paragraphs>172</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1_NCStateU-horizontal-left-logo</vt:lpstr>
      <vt:lpstr>NE 795: Advanced Reactor Materials</vt:lpstr>
      <vt:lpstr>Last Time</vt:lpstr>
      <vt:lpstr>Carbides and nitrides</vt:lpstr>
      <vt:lpstr>Why Carbides?</vt:lpstr>
      <vt:lpstr>Why Carbides?</vt:lpstr>
      <vt:lpstr>Carbide Reactor</vt:lpstr>
      <vt:lpstr>US Interest in Carbide Fuels</vt:lpstr>
      <vt:lpstr>Carbide Pin Designs</vt:lpstr>
      <vt:lpstr>Carbide Fuel Details</vt:lpstr>
      <vt:lpstr>Carbide Fuel Details</vt:lpstr>
      <vt:lpstr>U(Pu)-C Phases</vt:lpstr>
      <vt:lpstr>U/Pu-C Phase</vt:lpstr>
      <vt:lpstr>Phase Properties</vt:lpstr>
      <vt:lpstr>U/Pu2-C3</vt:lpstr>
      <vt:lpstr>Phase Diagrams of Carbides</vt:lpstr>
      <vt:lpstr>Key Properties</vt:lpstr>
      <vt:lpstr>Key Properties</vt:lpstr>
      <vt:lpstr>In-pile behavior</vt:lpstr>
      <vt:lpstr>Burnup Stages</vt:lpstr>
      <vt:lpstr>Burnup Stages</vt:lpstr>
      <vt:lpstr>Burnup Stages</vt:lpstr>
      <vt:lpstr>Evolution with Burnup</vt:lpstr>
      <vt:lpstr>Fission Gas Release</vt:lpstr>
      <vt:lpstr>Fuel Restructuring</vt:lpstr>
      <vt:lpstr>Fuel Restructuring</vt:lpstr>
      <vt:lpstr>Fuel Creep</vt:lpstr>
      <vt:lpstr>Fuel Creep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27</cp:revision>
  <dcterms:created xsi:type="dcterms:W3CDTF">2021-06-30T18:29:00Z</dcterms:created>
  <dcterms:modified xsi:type="dcterms:W3CDTF">2023-10-17T20:09:38Z</dcterms:modified>
</cp:coreProperties>
</file>